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80" r:id="rId5"/>
    <p:sldId id="257" r:id="rId6"/>
    <p:sldId id="281" r:id="rId7"/>
    <p:sldId id="282" r:id="rId8"/>
    <p:sldId id="283" r:id="rId9"/>
    <p:sldId id="256" r:id="rId10"/>
    <p:sldId id="284" r:id="rId11"/>
    <p:sldId id="285" r:id="rId12"/>
    <p:sldId id="261" r:id="rId13"/>
    <p:sldId id="286" r:id="rId14"/>
    <p:sldId id="287" r:id="rId15"/>
    <p:sldId id="288" r:id="rId16"/>
    <p:sldId id="289" r:id="rId17"/>
    <p:sldId id="290" r:id="rId18"/>
    <p:sldId id="292" r:id="rId19"/>
    <p:sldId id="291" r:id="rId20"/>
    <p:sldId id="293" r:id="rId21"/>
    <p:sldId id="294" r:id="rId22"/>
    <p:sldId id="295" r:id="rId23"/>
    <p:sldId id="296" r:id="rId24"/>
    <p:sldId id="297" r:id="rId25"/>
    <p:sldId id="298" r:id="rId26"/>
    <p:sldId id="299" r:id="rId27"/>
    <p:sldId id="279"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930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92063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45810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8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7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1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2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54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9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5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08951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4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56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483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782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04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8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0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5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1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3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74201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84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6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713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2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58202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t>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21022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59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402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19922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00724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t>12/7/17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t>‹#›</a:t>
            </a:fld>
            <a:endParaRPr lang="en-US"/>
          </a:p>
        </p:txBody>
      </p:sp>
    </p:spTree>
    <p:extLst>
      <p:ext uri="{BB962C8B-B14F-4D97-AF65-F5344CB8AC3E}">
        <p14:creationId xmlns:p14="http://schemas.microsoft.com/office/powerpoint/2010/main" val="141126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0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12/7/17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692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72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11" y="1809750"/>
            <a:ext cx="8434589" cy="3354765"/>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Though he was God, he did not think of equality with God as something to cling to</a:t>
            </a:r>
            <a:r>
              <a:rPr lang="en-US" sz="2000" dirty="0" smtClean="0">
                <a:solidFill>
                  <a:schemeClr val="bg1"/>
                </a:solidFill>
                <a:effectLst>
                  <a:outerShdw blurRad="12700" dist="38100" dir="2700000" algn="tl">
                    <a:srgbClr val="000000"/>
                  </a:outerShdw>
                </a:effectLst>
                <a:latin typeface="Trebuchet MS" panose="020B0603020202020204" pitchFamily="34" charset="0"/>
              </a:rPr>
              <a:t>. </a:t>
            </a:r>
            <a:r>
              <a:rPr lang="en-US" sz="2000" dirty="0">
                <a:solidFill>
                  <a:schemeClr val="bg1"/>
                </a:solidFill>
                <a:effectLst>
                  <a:outerShdw blurRad="12700" dist="38100" dir="2700000" algn="tl">
                    <a:srgbClr val="000000"/>
                  </a:outerShdw>
                </a:effectLst>
                <a:latin typeface="Trebuchet MS" panose="020B0603020202020204" pitchFamily="34" charset="0"/>
              </a:rPr>
              <a:t>Instead, he gave up his divine </a:t>
            </a:r>
            <a:r>
              <a:rPr lang="en-US" sz="2000" dirty="0" smtClean="0">
                <a:solidFill>
                  <a:schemeClr val="bg1"/>
                </a:solidFill>
                <a:effectLst>
                  <a:outerShdw blurRad="12700" dist="38100" dir="2700000" algn="tl">
                    <a:srgbClr val="000000"/>
                  </a:outerShdw>
                </a:effectLst>
                <a:latin typeface="Trebuchet MS" panose="020B0603020202020204" pitchFamily="34" charset="0"/>
              </a:rPr>
              <a:t>privileges;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sz="2000" dirty="0" smtClean="0">
                <a:solidFill>
                  <a:schemeClr val="bg1"/>
                </a:solidFill>
                <a:effectLst>
                  <a:outerShdw blurRad="12700" dist="38100" dir="2700000" algn="tl">
                    <a:srgbClr val="000000"/>
                  </a:outerShdw>
                </a:effectLst>
                <a:latin typeface="Trebuchet MS" panose="020B0603020202020204" pitchFamily="34" charset="0"/>
              </a:rPr>
              <a:t>he </a:t>
            </a:r>
            <a:r>
              <a:rPr lang="en-US" sz="2000" dirty="0">
                <a:solidFill>
                  <a:schemeClr val="bg1"/>
                </a:solidFill>
                <a:effectLst>
                  <a:outerShdw blurRad="12700" dist="38100" dir="2700000" algn="tl">
                    <a:srgbClr val="000000"/>
                  </a:outerShdw>
                </a:effectLst>
                <a:latin typeface="Trebuchet MS" panose="020B0603020202020204" pitchFamily="34" charset="0"/>
              </a:rPr>
              <a:t>took the humble position of a </a:t>
            </a:r>
            <a:r>
              <a:rPr lang="en-US" sz="2000" dirty="0" smtClean="0">
                <a:solidFill>
                  <a:schemeClr val="bg1"/>
                </a:solidFill>
                <a:effectLst>
                  <a:outerShdw blurRad="12700" dist="38100" dir="2700000" algn="tl">
                    <a:srgbClr val="000000"/>
                  </a:outerShdw>
                </a:effectLst>
                <a:latin typeface="Trebuchet MS" panose="020B0603020202020204" pitchFamily="34" charset="0"/>
              </a:rPr>
              <a:t>slave </a:t>
            </a:r>
            <a:r>
              <a:rPr lang="en-US" sz="2000" dirty="0">
                <a:solidFill>
                  <a:schemeClr val="bg1"/>
                </a:solidFill>
                <a:effectLst>
                  <a:outerShdw blurRad="12700" dist="38100" dir="2700000" algn="tl">
                    <a:srgbClr val="000000"/>
                  </a:outerShdw>
                </a:effectLst>
                <a:latin typeface="Trebuchet MS" panose="020B0603020202020204" pitchFamily="34" charset="0"/>
              </a:rPr>
              <a:t>and was born as a human </a:t>
            </a:r>
            <a:r>
              <a:rPr lang="en-US" sz="2000" dirty="0" smtClean="0">
                <a:solidFill>
                  <a:schemeClr val="bg1"/>
                </a:solidFill>
                <a:effectLst>
                  <a:outerShdw blurRad="12700" dist="38100" dir="2700000" algn="tl">
                    <a:srgbClr val="000000"/>
                  </a:outerShdw>
                </a:effectLst>
                <a:latin typeface="Trebuchet MS" panose="020B0603020202020204" pitchFamily="34" charset="0"/>
              </a:rPr>
              <a:t>being.</a:t>
            </a:r>
          </a:p>
          <a:p>
            <a:pPr algn="ct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Philippians 2:6-7</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15872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11" y="1962150"/>
            <a:ext cx="8434589" cy="3293209"/>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He will take our weak mortal bodies and change them into glorious bodies like his own, using the same power with which he will bring everything under his </a:t>
            </a:r>
            <a:r>
              <a:rPr lang="en-US" sz="2000" dirty="0" smtClean="0">
                <a:solidFill>
                  <a:schemeClr val="bg1"/>
                </a:solidFill>
                <a:effectLst>
                  <a:outerShdw blurRad="12700" dist="38100" dir="2700000" algn="tl">
                    <a:srgbClr val="000000"/>
                  </a:outerShdw>
                </a:effectLst>
                <a:latin typeface="Trebuchet MS" panose="020B0603020202020204" pitchFamily="34" charset="0"/>
              </a:rPr>
              <a:t>control</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Philippians 3:21</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45029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316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713" y="2952750"/>
            <a:ext cx="7696200" cy="4572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8932" y="1885949"/>
            <a:ext cx="7696200" cy="707886"/>
          </a:xfrm>
          <a:prstGeom prst="rect">
            <a:avLst/>
          </a:prstGeom>
          <a:noFill/>
        </p:spPr>
        <p:txBody>
          <a:bodyPr wrap="square" rtlCol="0">
            <a:spAutoFit/>
          </a:bodyPr>
          <a:lstStyle/>
          <a:p>
            <a:pPr algn="ctr"/>
            <a:r>
              <a:rPr lang="en-US" sz="4000" dirty="0" smtClean="0">
                <a:solidFill>
                  <a:schemeClr val="bg1"/>
                </a:solidFill>
                <a:effectLst>
                  <a:outerShdw blurRad="50800" dist="38100" dir="18900000" algn="bl" rotWithShape="0">
                    <a:prstClr val="black">
                      <a:alpha val="40000"/>
                    </a:prstClr>
                  </a:outerShdw>
                </a:effectLst>
                <a:latin typeface="Trajan Pro" pitchFamily="18" charset="0"/>
              </a:rPr>
              <a:t>He is the King</a:t>
            </a: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3</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45713" y="2952750"/>
            <a:ext cx="7696200" cy="181588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The Lord God will give him the throne of his ancestor David.</a:t>
            </a: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1:32</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9200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343150"/>
            <a:ext cx="8434589" cy="2677656"/>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She was engaged to be married to a man named Joseph, </a:t>
            </a: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sz="2000" dirty="0" smtClean="0">
                <a:solidFill>
                  <a:schemeClr val="bg1"/>
                </a:solidFill>
                <a:effectLst>
                  <a:outerShdw blurRad="12700" dist="38100" dir="2700000" algn="tl">
                    <a:srgbClr val="000000"/>
                  </a:outerShdw>
                </a:effectLst>
                <a:latin typeface="Trebuchet MS" panose="020B0603020202020204" pitchFamily="34" charset="0"/>
              </a:rPr>
              <a:t>a </a:t>
            </a:r>
            <a:r>
              <a:rPr lang="en-US" sz="2000" dirty="0">
                <a:solidFill>
                  <a:schemeClr val="bg1"/>
                </a:solidFill>
                <a:effectLst>
                  <a:outerShdw blurRad="12700" dist="38100" dir="2700000" algn="tl">
                    <a:srgbClr val="000000"/>
                  </a:outerShdw>
                </a:effectLst>
                <a:latin typeface="Trebuchet MS" panose="020B0603020202020204" pitchFamily="34" charset="0"/>
              </a:rPr>
              <a:t>descendant of King David. </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1:27</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60297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699" r="49327" b="1"/>
          <a:stretch/>
        </p:blipFill>
        <p:spPr bwMode="auto">
          <a:xfrm>
            <a:off x="914400" y="215000"/>
            <a:ext cx="3593206" cy="464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4242411">
            <a:off x="4126326" y="1518878"/>
            <a:ext cx="909439" cy="1180386"/>
          </a:xfrm>
          <a:prstGeom prst="down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69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699" r="49327" b="1"/>
          <a:stretch/>
        </p:blipFill>
        <p:spPr bwMode="auto">
          <a:xfrm>
            <a:off x="914400" y="215000"/>
            <a:ext cx="3593206" cy="464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4242411">
            <a:off x="4126326" y="1518878"/>
            <a:ext cx="909439" cy="1180386"/>
          </a:xfrm>
          <a:prstGeom prst="down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31913" y="819150"/>
            <a:ext cx="4091189" cy="4524315"/>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This is what the Lord says:</a:t>
            </a:r>
          </a:p>
          <a:p>
            <a:pPr algn="ctr"/>
            <a:r>
              <a:rPr lang="en-US" sz="2000" dirty="0">
                <a:solidFill>
                  <a:schemeClr val="bg1"/>
                </a:solidFill>
                <a:effectLst>
                  <a:outerShdw blurRad="12700" dist="38100" dir="2700000" algn="tl">
                    <a:srgbClr val="000000"/>
                  </a:outerShdw>
                </a:effectLst>
                <a:latin typeface="Trebuchet MS" panose="020B0603020202020204" pitchFamily="34" charset="0"/>
              </a:rPr>
              <a:t>‘Let the record show that this man </a:t>
            </a:r>
            <a:r>
              <a:rPr lang="en-US" sz="2000" dirty="0" err="1">
                <a:solidFill>
                  <a:schemeClr val="bg1"/>
                </a:solidFill>
                <a:effectLst>
                  <a:outerShdw blurRad="12700" dist="38100" dir="2700000" algn="tl">
                    <a:srgbClr val="000000"/>
                  </a:outerShdw>
                </a:effectLst>
                <a:latin typeface="Trebuchet MS" panose="020B0603020202020204" pitchFamily="34" charset="0"/>
              </a:rPr>
              <a:t>Jehoiachin</a:t>
            </a:r>
            <a:r>
              <a:rPr lang="en-US" sz="2000" dirty="0">
                <a:solidFill>
                  <a:schemeClr val="bg1"/>
                </a:solidFill>
                <a:effectLst>
                  <a:outerShdw blurRad="12700" dist="38100" dir="2700000" algn="tl">
                    <a:srgbClr val="000000"/>
                  </a:outerShdw>
                </a:effectLst>
                <a:latin typeface="Trebuchet MS" panose="020B0603020202020204" pitchFamily="34" charset="0"/>
              </a:rPr>
              <a:t> was childless.</a:t>
            </a:r>
          </a:p>
          <a:p>
            <a:pPr algn="ctr"/>
            <a:r>
              <a:rPr lang="en-US" sz="2000" dirty="0">
                <a:solidFill>
                  <a:schemeClr val="bg1"/>
                </a:solidFill>
                <a:effectLst>
                  <a:outerShdw blurRad="12700" dist="38100" dir="2700000" algn="tl">
                    <a:srgbClr val="000000"/>
                  </a:outerShdw>
                </a:effectLst>
                <a:latin typeface="Trebuchet MS" panose="020B0603020202020204" pitchFamily="34" charset="0"/>
              </a:rPr>
              <a:t>    He is a failure,</a:t>
            </a:r>
          </a:p>
          <a:p>
            <a:pPr algn="ctr"/>
            <a:r>
              <a:rPr lang="en-US" sz="2000" u="sng" dirty="0">
                <a:solidFill>
                  <a:schemeClr val="bg1"/>
                </a:solidFill>
                <a:effectLst>
                  <a:outerShdw blurRad="12700" dist="38100" dir="2700000" algn="tl">
                    <a:srgbClr val="000000"/>
                  </a:outerShdw>
                </a:effectLst>
                <a:latin typeface="Trebuchet MS" panose="020B0603020202020204" pitchFamily="34" charset="0"/>
              </a:rPr>
              <a:t>for none of his children will succeed him on the throne of David</a:t>
            </a:r>
          </a:p>
          <a:p>
            <a:pPr algn="ctr"/>
            <a:r>
              <a:rPr lang="en-US" sz="2000" dirty="0">
                <a:solidFill>
                  <a:schemeClr val="bg1"/>
                </a:solidFill>
                <a:effectLst>
                  <a:outerShdw blurRad="12700" dist="38100" dir="2700000" algn="tl">
                    <a:srgbClr val="000000"/>
                  </a:outerShdw>
                </a:effectLst>
                <a:latin typeface="Trebuchet MS" panose="020B0603020202020204" pitchFamily="34" charset="0"/>
              </a:rPr>
              <a:t>    to rule over Judah.’</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Jeremiah 22:30</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39315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343150"/>
            <a:ext cx="8434589" cy="2677656"/>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She was engaged to be married to a man named Joseph, </a:t>
            </a: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sz="2000" dirty="0" smtClean="0">
                <a:solidFill>
                  <a:schemeClr val="bg1"/>
                </a:solidFill>
                <a:effectLst>
                  <a:outerShdw blurRad="12700" dist="38100" dir="2700000" algn="tl">
                    <a:srgbClr val="000000"/>
                  </a:outerShdw>
                </a:effectLst>
                <a:latin typeface="Trebuchet MS" panose="020B0603020202020204" pitchFamily="34" charset="0"/>
              </a:rPr>
              <a:t>a </a:t>
            </a:r>
            <a:r>
              <a:rPr lang="en-US" sz="2000" dirty="0">
                <a:solidFill>
                  <a:schemeClr val="bg1"/>
                </a:solidFill>
                <a:effectLst>
                  <a:outerShdw blurRad="12700" dist="38100" dir="2700000" algn="tl">
                    <a:srgbClr val="000000"/>
                  </a:outerShdw>
                </a:effectLst>
                <a:latin typeface="Trebuchet MS" panose="020B0603020202020204" pitchFamily="34" charset="0"/>
              </a:rPr>
              <a:t>descendant of King David. </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1:27</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699" b="1"/>
          <a:stretch/>
        </p:blipFill>
        <p:spPr bwMode="auto">
          <a:xfrm>
            <a:off x="914400" y="215000"/>
            <a:ext cx="7090888" cy="464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07344" y="742950"/>
            <a:ext cx="1905000" cy="1754326"/>
          </a:xfrm>
          <a:prstGeom prst="rect">
            <a:avLst/>
          </a:prstGeom>
          <a:noFill/>
        </p:spPr>
        <p:txBody>
          <a:bodyPr wrap="square" rtlCol="0">
            <a:spAutoFit/>
          </a:bodyPr>
          <a:lstStyle/>
          <a:p>
            <a:pPr algn="r"/>
            <a:r>
              <a:rPr lang="en-US" dirty="0">
                <a:solidFill>
                  <a:schemeClr val="bg1"/>
                </a:solidFill>
                <a:effectLst>
                  <a:outerShdw blurRad="38100" dist="38100" dir="2700000" algn="tl">
                    <a:srgbClr val="000000">
                      <a:alpha val="43137"/>
                    </a:srgbClr>
                  </a:outerShdw>
                </a:effectLst>
              </a:rPr>
              <a:t>Jesus was known as the son of Joseph.</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Joseph was the son of Heli</a:t>
            </a:r>
            <a:r>
              <a:rPr lang="en-US" dirty="0" smtClean="0">
                <a:solidFill>
                  <a:schemeClr val="bg1"/>
                </a:solidFill>
                <a:effectLst>
                  <a:outerShdw blurRad="38100" dist="38100" dir="2700000" algn="tl">
                    <a:srgbClr val="000000">
                      <a:alpha val="43137"/>
                    </a:srgbClr>
                  </a:outerShdw>
                </a:effectLst>
              </a:rPr>
              <a:t>.</a:t>
            </a:r>
            <a:br>
              <a:rPr lang="en-US" dirty="0" smtClean="0">
                <a:solidFill>
                  <a:schemeClr val="bg1"/>
                </a:solidFill>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Luke 3:2</a:t>
            </a:r>
            <a:r>
              <a:rPr lang="en-US" dirty="0" smtClean="0"/>
              <a:t>3</a:t>
            </a:r>
            <a:endParaRPr lang="en-US" dirty="0"/>
          </a:p>
        </p:txBody>
      </p:sp>
      <p:sp>
        <p:nvSpPr>
          <p:cNvPr id="3" name="Oval 2"/>
          <p:cNvSpPr/>
          <p:nvPr/>
        </p:nvSpPr>
        <p:spPr>
          <a:xfrm>
            <a:off x="6705600" y="4629150"/>
            <a:ext cx="914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01612" y="742950"/>
            <a:ext cx="914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1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999" y="1581150"/>
            <a:ext cx="8434589" cy="3539430"/>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Out of the stump of David’s </a:t>
            </a:r>
            <a:r>
              <a:rPr lang="en-US" sz="2000" dirty="0" smtClean="0">
                <a:solidFill>
                  <a:schemeClr val="bg1"/>
                </a:solidFill>
                <a:effectLst>
                  <a:outerShdw blurRad="12700" dist="38100" dir="2700000" algn="tl">
                    <a:srgbClr val="000000"/>
                  </a:outerShdw>
                </a:effectLst>
                <a:latin typeface="Trebuchet MS" panose="020B0603020202020204" pitchFamily="34" charset="0"/>
              </a:rPr>
              <a:t>family </a:t>
            </a:r>
            <a:r>
              <a:rPr lang="en-US" sz="2000" dirty="0">
                <a:solidFill>
                  <a:schemeClr val="bg1"/>
                </a:solidFill>
                <a:effectLst>
                  <a:outerShdw blurRad="12700" dist="38100" dir="2700000" algn="tl">
                    <a:srgbClr val="000000"/>
                  </a:outerShdw>
                </a:effectLst>
                <a:latin typeface="Trebuchet MS" panose="020B0603020202020204" pitchFamily="34" charset="0"/>
              </a:rPr>
              <a:t>will grow a </a:t>
            </a:r>
            <a:r>
              <a:rPr lang="en-US" sz="2000" dirty="0" smtClean="0">
                <a:solidFill>
                  <a:schemeClr val="bg1"/>
                </a:solidFill>
                <a:effectLst>
                  <a:outerShdw blurRad="12700" dist="38100" dir="2700000" algn="tl">
                    <a:srgbClr val="000000"/>
                  </a:outerShdw>
                </a:effectLst>
                <a:latin typeface="Trebuchet MS" panose="020B0603020202020204" pitchFamily="34" charset="0"/>
              </a:rPr>
              <a:t>shoot—yes</a:t>
            </a:r>
            <a:r>
              <a:rPr lang="en-US" sz="2000" dirty="0">
                <a:solidFill>
                  <a:schemeClr val="bg1"/>
                </a:solidFill>
                <a:effectLst>
                  <a:outerShdw blurRad="12700" dist="38100" dir="2700000" algn="tl">
                    <a:srgbClr val="000000"/>
                  </a:outerShdw>
                </a:effectLst>
                <a:latin typeface="Trebuchet MS" panose="020B0603020202020204" pitchFamily="34" charset="0"/>
              </a:rPr>
              <a:t>, a new Branch bearing fruit from the old root</a:t>
            </a:r>
            <a:r>
              <a:rPr lang="en-US" sz="2000" dirty="0" smtClean="0">
                <a:solidFill>
                  <a:schemeClr val="bg1"/>
                </a:solidFill>
                <a:effectLst>
                  <a:outerShdw blurRad="12700" dist="38100" dir="2700000" algn="tl">
                    <a:srgbClr val="000000"/>
                  </a:outerShdw>
                </a:effectLst>
                <a:latin typeface="Trebuchet MS" panose="020B0603020202020204" pitchFamily="34" charset="0"/>
              </a:rPr>
              <a:t>. </a:t>
            </a:r>
            <a:r>
              <a:rPr lang="en-US" sz="2000" dirty="0">
                <a:solidFill>
                  <a:schemeClr val="bg1"/>
                </a:solidFill>
                <a:effectLst>
                  <a:outerShdw blurRad="12700" dist="38100" dir="2700000" algn="tl">
                    <a:srgbClr val="000000"/>
                  </a:outerShdw>
                </a:effectLst>
                <a:latin typeface="Trebuchet MS" panose="020B0603020202020204" pitchFamily="34" charset="0"/>
              </a:rPr>
              <a:t>And the Spirit of the Lord will rest on him— the Spirit of wisdom and understanding, the Spirit of counsel and might</a:t>
            </a:r>
            <a:r>
              <a:rPr lang="en-US" sz="2000" dirty="0" smtClean="0">
                <a:solidFill>
                  <a:schemeClr val="bg1"/>
                </a:solidFill>
                <a:effectLst>
                  <a:outerShdw blurRad="12700" dist="38100" dir="2700000" algn="tl">
                    <a:srgbClr val="000000"/>
                  </a:outerShdw>
                </a:effectLst>
                <a:latin typeface="Trebuchet MS" panose="020B0603020202020204" pitchFamily="34" charset="0"/>
              </a:rPr>
              <a:t>, the </a:t>
            </a:r>
            <a:r>
              <a:rPr lang="en-US" sz="2000" dirty="0">
                <a:solidFill>
                  <a:schemeClr val="bg1"/>
                </a:solidFill>
                <a:effectLst>
                  <a:outerShdw blurRad="12700" dist="38100" dir="2700000" algn="tl">
                    <a:srgbClr val="000000"/>
                  </a:outerShdw>
                </a:effectLst>
                <a:latin typeface="Trebuchet MS" panose="020B0603020202020204" pitchFamily="34" charset="0"/>
              </a:rPr>
              <a:t>Spirit of knowledge and the fear of the Lord. </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Isaiah 11:1-2</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60095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81150"/>
            <a:ext cx="8434589" cy="3477875"/>
          </a:xfrm>
          <a:prstGeom prst="rect">
            <a:avLst/>
          </a:prstGeom>
          <a:noFill/>
        </p:spPr>
        <p:txBody>
          <a:bodyPr wrap="square" rtlCol="0">
            <a:spAutoFit/>
          </a:bodyPr>
          <a:lstStyle/>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“The </a:t>
            </a:r>
            <a:r>
              <a:rPr lang="en-US" sz="2000" dirty="0">
                <a:solidFill>
                  <a:schemeClr val="bg1"/>
                </a:solidFill>
                <a:effectLst>
                  <a:outerShdw blurRad="12700" dist="38100" dir="2700000" algn="tl">
                    <a:srgbClr val="000000"/>
                  </a:outerShdw>
                </a:effectLst>
                <a:latin typeface="Trebuchet MS" panose="020B0603020202020204" pitchFamily="34" charset="0"/>
              </a:rPr>
              <a:t>Lord God will give him the throne of his ancestor David. </a:t>
            </a: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sz="2000" dirty="0" smtClean="0">
                <a:solidFill>
                  <a:schemeClr val="bg1"/>
                </a:solidFill>
                <a:effectLst>
                  <a:outerShdw blurRad="12700" dist="38100" dir="2700000" algn="tl">
                    <a:srgbClr val="000000"/>
                  </a:outerShdw>
                </a:effectLst>
                <a:latin typeface="Trebuchet MS" panose="020B0603020202020204" pitchFamily="34" charset="0"/>
              </a:rPr>
              <a:t>And </a:t>
            </a:r>
            <a:r>
              <a:rPr lang="en-US" sz="2000" dirty="0">
                <a:solidFill>
                  <a:schemeClr val="bg1"/>
                </a:solidFill>
                <a:effectLst>
                  <a:outerShdw blurRad="12700" dist="38100" dir="2700000" algn="tl">
                    <a:srgbClr val="000000"/>
                  </a:outerShdw>
                </a:effectLst>
                <a:latin typeface="Trebuchet MS" panose="020B0603020202020204" pitchFamily="34" charset="0"/>
              </a:rPr>
              <a:t>he will reign over </a:t>
            </a:r>
            <a:r>
              <a:rPr lang="en-US" sz="2000" dirty="0" smtClean="0">
                <a:solidFill>
                  <a:schemeClr val="bg1"/>
                </a:solidFill>
                <a:effectLst>
                  <a:outerShdw blurRad="12700" dist="38100" dir="2700000" algn="tl">
                    <a:srgbClr val="000000"/>
                  </a:outerShdw>
                </a:effectLst>
                <a:latin typeface="Trebuchet MS" panose="020B0603020202020204" pitchFamily="34" charset="0"/>
              </a:rPr>
              <a:t>Israel </a:t>
            </a:r>
            <a:r>
              <a:rPr lang="en-US" sz="2000" dirty="0">
                <a:solidFill>
                  <a:schemeClr val="bg1"/>
                </a:solidFill>
                <a:effectLst>
                  <a:outerShdw blurRad="12700" dist="38100" dir="2700000" algn="tl">
                    <a:srgbClr val="000000"/>
                  </a:outerShdw>
                </a:effectLst>
                <a:latin typeface="Trebuchet MS" panose="020B0603020202020204" pitchFamily="34" charset="0"/>
              </a:rPr>
              <a:t>forever; his Kingdom will never end!”</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1:32-33</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74193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1400" y="4390086"/>
            <a:ext cx="4267200" cy="523220"/>
          </a:xfrm>
          <a:prstGeom prst="rect">
            <a:avLst/>
          </a:prstGeom>
          <a:noFill/>
        </p:spPr>
        <p:txBody>
          <a:bodyPr wrap="square" rtlCol="0">
            <a:spAutoFit/>
          </a:bodyPr>
          <a:lstStyle/>
          <a:p>
            <a:pPr algn="r"/>
            <a:r>
              <a:rPr lang="en-US" sz="2800" dirty="0" smtClean="0">
                <a:solidFill>
                  <a:schemeClr val="bg1"/>
                </a:solidFill>
                <a:latin typeface="Augustus" pitchFamily="2" charset="0"/>
              </a:rPr>
              <a:t>Son of God</a:t>
            </a:r>
            <a:endParaRPr lang="en-US" sz="2800" dirty="0">
              <a:solidFill>
                <a:schemeClr val="bg1"/>
              </a:solidFill>
              <a:latin typeface="Augustus" pitchFamily="2" charset="0"/>
            </a:endParaRPr>
          </a:p>
        </p:txBody>
      </p:sp>
    </p:spTree>
    <p:extLst>
      <p:ext uri="{BB962C8B-B14F-4D97-AF65-F5344CB8AC3E}">
        <p14:creationId xmlns:p14="http://schemas.microsoft.com/office/powerpoint/2010/main" val="387589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173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713" y="2952750"/>
            <a:ext cx="7696200" cy="4572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8932" y="1885949"/>
            <a:ext cx="7696200" cy="707886"/>
          </a:xfrm>
          <a:prstGeom prst="rect">
            <a:avLst/>
          </a:prstGeom>
          <a:noFill/>
        </p:spPr>
        <p:txBody>
          <a:bodyPr wrap="square" rtlCol="0">
            <a:spAutoFit/>
          </a:bodyPr>
          <a:lstStyle/>
          <a:p>
            <a:pPr algn="ctr"/>
            <a:r>
              <a:rPr lang="en-US" sz="4000" dirty="0" smtClean="0">
                <a:solidFill>
                  <a:schemeClr val="bg1"/>
                </a:solidFill>
                <a:effectLst>
                  <a:outerShdw blurRad="50800" dist="38100" dir="18900000" algn="bl" rotWithShape="0">
                    <a:prstClr val="black">
                      <a:alpha val="40000"/>
                    </a:prstClr>
                  </a:outerShdw>
                </a:effectLst>
                <a:latin typeface="Trajan Pro" pitchFamily="18" charset="0"/>
              </a:rPr>
              <a:t>He is Holy</a:t>
            </a: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4</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45713" y="2952750"/>
            <a:ext cx="7696200" cy="181588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So the baby to be born will be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holy…</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1:35</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93869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3350"/>
            <a:ext cx="8610600" cy="3657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09550"/>
            <a:ext cx="8458200" cy="4678204"/>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great deal of democratic enthusiasm descends from the ideas of people like Rousseau, who believed in democracy because they thought mankind so wise and good that everyone deserved a share in the government. The danger of defending democracy on those grounds is that they’re not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true. I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find that they’re not true without looking further than myself. I don’t deserve a share in governing a hen-roost, much less a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nation. The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real reason for democracy is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Mankind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is so fallen that no man can be trusted with unchecked power over his fellows. Aristotle said that some people were only fit to be slaves.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do not contradict him.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But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 reject slavery because I see no men fit to be masters.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C.S. Lewis</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90205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23950"/>
            <a:ext cx="7588876" cy="2362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476" y="1142583"/>
            <a:ext cx="7696200" cy="2800767"/>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Confused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and disturbed, Mary tried to think what the angel could mean.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Don’t be afraid, Mary,” the angel told her, “for you have found favor with God!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You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conceive and give birth to a son, and you will name him Jesus.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He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be very great and will be called the Son of the Most High. The Lord God will give him the throne of his ancestor David.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And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he will reign over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Israel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forever; his Kingdom will never end!”</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1:29-31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90205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3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96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428750"/>
            <a:ext cx="7588876" cy="1752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476" y="1504950"/>
            <a:ext cx="7696200" cy="2185214"/>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In the sixth month of Elizabeth’s pregnancy, God sent the angel Gabriel to Nazareth, a village in Galilee,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to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 virgin named Mary. She was engaged to be married to a man named Joseph, a descendant of King David.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Gabriel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appeared to her and said,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Greetings, favored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woman! The Lord is with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you!”</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1:26-28</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13631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23950"/>
            <a:ext cx="7588876" cy="2362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476" y="1142583"/>
            <a:ext cx="7696200" cy="2800767"/>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Confused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and disturbed, Mary tried to think what the angel could mean.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Don’t be afraid, Mary,” the angel told her, “for you have found favor with God!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You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conceive and give birth to a son, and you will name him Jesus.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He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be very great and will be called the Son of the Most High. The Lord God will give him the throne of his ancestor David.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And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he will reign over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Israel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forever; his Kingdom will never end!”</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1:29-31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26647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23950"/>
            <a:ext cx="7588876" cy="1752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59476" y="1142583"/>
            <a:ext cx="7696200" cy="2523768"/>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Mary asked the angel, “But how can this happen? I am a virgin.”</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The angel replied, “The Holy Spirit will come upon you, and the power of the Most High will overshadow you. So the baby to be born will be holy, and he will be called the Son of God</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1:34-35</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17869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080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713" y="2647950"/>
            <a:ext cx="7696200" cy="10668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1100" y="1885950"/>
            <a:ext cx="6984642" cy="1323439"/>
          </a:xfrm>
          <a:prstGeom prst="rect">
            <a:avLst/>
          </a:prstGeom>
          <a:noFill/>
        </p:spPr>
        <p:txBody>
          <a:bodyPr wrap="square" rtlCol="0">
            <a:spAutoFit/>
          </a:bodyPr>
          <a:lstStyle/>
          <a:p>
            <a:pPr algn="ctr"/>
            <a:r>
              <a:rPr lang="en-US" sz="4000" dirty="0" smtClean="0">
                <a:solidFill>
                  <a:schemeClr val="bg1"/>
                </a:solidFill>
                <a:effectLst>
                  <a:outerShdw blurRad="50800" dist="38100" dir="18900000" algn="bl" rotWithShape="0">
                    <a:prstClr val="black">
                      <a:alpha val="40000"/>
                    </a:prstClr>
                  </a:outerShdw>
                </a:effectLst>
                <a:latin typeface="Trajan Pro" pitchFamily="18" charset="0"/>
              </a:rPr>
              <a:t>He is Completely God</a:t>
            </a:r>
            <a:endParaRPr lang="en-US" sz="4000" dirty="0">
              <a:solidFill>
                <a:schemeClr val="bg1"/>
              </a:solidFill>
              <a:effectLst>
                <a:outerShdw blurRad="50800" dist="38100" dir="18900000" algn="bl" rotWithShape="0">
                  <a:prstClr val="black">
                    <a:alpha val="40000"/>
                  </a:prst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1</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25321" y="2647950"/>
            <a:ext cx="7696200" cy="2215991"/>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“The Holy Spirit will come upon you, and the power of the Most High will overshadow you; therefore the child to be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born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be called holy—the Son of God.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1:35</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3013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40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713" y="3028950"/>
            <a:ext cx="7696200" cy="762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5321" y="1885950"/>
            <a:ext cx="7696200" cy="1323439"/>
          </a:xfrm>
          <a:prstGeom prst="rect">
            <a:avLst/>
          </a:prstGeom>
          <a:noFill/>
        </p:spPr>
        <p:txBody>
          <a:bodyPr wrap="square" rtlCol="0">
            <a:spAutoFit/>
          </a:bodyPr>
          <a:lstStyle/>
          <a:p>
            <a:pPr algn="ctr"/>
            <a:r>
              <a:rPr lang="en-US" sz="4000" dirty="0" smtClean="0">
                <a:solidFill>
                  <a:schemeClr val="bg1"/>
                </a:solidFill>
                <a:effectLst>
                  <a:outerShdw blurRad="50800" dist="38100" dir="18900000" algn="bl" rotWithShape="0">
                    <a:prstClr val="black">
                      <a:alpha val="40000"/>
                    </a:prstClr>
                  </a:outerShdw>
                </a:effectLst>
                <a:latin typeface="Trajan Pro" pitchFamily="18" charset="0"/>
              </a:rPr>
              <a:t>He is Completely Human</a:t>
            </a:r>
            <a:endParaRPr lang="en-US" sz="4000" dirty="0">
              <a:solidFill>
                <a:schemeClr val="bg1"/>
              </a:solidFill>
              <a:effectLst>
                <a:outerShdw blurRad="50800" dist="38100" dir="18900000" algn="bl" rotWithShape="0">
                  <a:prstClr val="black">
                    <a:alpha val="40000"/>
                  </a:prst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2</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45713" y="2989064"/>
            <a:ext cx="7696200" cy="1877437"/>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God sent the angel Gabriel to Nazareth, a village in Galilee,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to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 virgin named Mary</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….You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will conceive and give birth to a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son.</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1:26-27, 35</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25154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799</Words>
  <Application>Microsoft Macintosh PowerPoint</Application>
  <PresentationFormat>On-screen Show (16:9)</PresentationFormat>
  <Paragraphs>113</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Augustus</vt:lpstr>
      <vt:lpstr>Calibri</vt:lpstr>
      <vt:lpstr>Trajan Pro</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16</cp:revision>
  <dcterms:created xsi:type="dcterms:W3CDTF">2017-11-20T23:52:54Z</dcterms:created>
  <dcterms:modified xsi:type="dcterms:W3CDTF">2017-12-07T21:03:16Z</dcterms:modified>
</cp:coreProperties>
</file>