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28"/>
  </p:handoutMasterIdLst>
  <p:sldIdLst>
    <p:sldId id="277" r:id="rId2"/>
    <p:sldId id="278" r:id="rId3"/>
    <p:sldId id="279" r:id="rId4"/>
    <p:sldId id="280" r:id="rId5"/>
    <p:sldId id="305" r:id="rId6"/>
    <p:sldId id="281" r:id="rId7"/>
    <p:sldId id="286" r:id="rId8"/>
    <p:sldId id="285" r:id="rId9"/>
    <p:sldId id="287" r:id="rId10"/>
    <p:sldId id="288" r:id="rId11"/>
    <p:sldId id="290" r:id="rId12"/>
    <p:sldId id="289" r:id="rId13"/>
    <p:sldId id="291" r:id="rId14"/>
    <p:sldId id="292" r:id="rId15"/>
    <p:sldId id="293" r:id="rId16"/>
    <p:sldId id="294" r:id="rId17"/>
    <p:sldId id="295" r:id="rId18"/>
    <p:sldId id="296" r:id="rId19"/>
    <p:sldId id="297" r:id="rId20"/>
    <p:sldId id="298" r:id="rId21"/>
    <p:sldId id="299" r:id="rId22"/>
    <p:sldId id="300" r:id="rId23"/>
    <p:sldId id="302" r:id="rId24"/>
    <p:sldId id="303" r:id="rId25"/>
    <p:sldId id="304" r:id="rId26"/>
    <p:sldId id="301" r:id="rId27"/>
  </p:sldIdLst>
  <p:sldSz cx="9144000" cy="5143500" type="screen16x9"/>
  <p:notesSz cx="6858000" cy="9240838"/>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FFFF00"/>
    <a:srgbClr val="FFFF99"/>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210" y="-132"/>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en-US"/>
          </a:p>
        </p:txBody>
      </p:sp>
      <p:sp>
        <p:nvSpPr>
          <p:cNvPr id="28675" name="Rectangle 3"/>
          <p:cNvSpPr>
            <a:spLocks noGrp="1" noChangeArrowheads="1"/>
          </p:cNvSpPr>
          <p:nvPr>
            <p:ph type="dt" sz="quarter" idx="1"/>
          </p:nvPr>
        </p:nvSpPr>
        <p:spPr bwMode="auto">
          <a:xfrm>
            <a:off x="3884613" y="0"/>
            <a:ext cx="2971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28676" name="Rectangle 4"/>
          <p:cNvSpPr>
            <a:spLocks noGrp="1" noChangeArrowheads="1"/>
          </p:cNvSpPr>
          <p:nvPr>
            <p:ph type="ftr" sz="quarter" idx="2"/>
          </p:nvPr>
        </p:nvSpPr>
        <p:spPr bwMode="auto">
          <a:xfrm>
            <a:off x="0" y="8777288"/>
            <a:ext cx="2971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en-US"/>
          </a:p>
        </p:txBody>
      </p:sp>
      <p:sp>
        <p:nvSpPr>
          <p:cNvPr id="28677" name="Rectangle 5"/>
          <p:cNvSpPr>
            <a:spLocks noGrp="1" noChangeArrowheads="1"/>
          </p:cNvSpPr>
          <p:nvPr>
            <p:ph type="sldNum" sz="quarter" idx="3"/>
          </p:nvPr>
        </p:nvSpPr>
        <p:spPr bwMode="auto">
          <a:xfrm>
            <a:off x="3884613" y="8777288"/>
            <a:ext cx="2971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54723F2-0AED-45EC-AC2F-26405886A38B}" type="slidenum">
              <a:rPr lang="en-US" altLang="en-US"/>
              <a:pPr>
                <a:defRPr/>
              </a:pPr>
              <a:t>‹#›</a:t>
            </a:fld>
            <a:endParaRPr lang="en-US" altLang="en-US"/>
          </a:p>
        </p:txBody>
      </p:sp>
    </p:spTree>
    <p:extLst>
      <p:ext uri="{BB962C8B-B14F-4D97-AF65-F5344CB8AC3E}">
        <p14:creationId xmlns:p14="http://schemas.microsoft.com/office/powerpoint/2010/main" val="29347121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192690-E310-40C1-8886-3A98E166E1FC}" type="datetimeFigureOut">
              <a:rPr lang="en-US" smtClean="0">
                <a:solidFill>
                  <a:prstClr val="black">
                    <a:tint val="75000"/>
                  </a:prstClr>
                </a:solidFill>
              </a:rPr>
              <a:pPr/>
              <a:t>4/12/2016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8184290-3471-4F93-9518-F893E49D5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92518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192690-E310-40C1-8886-3A98E166E1FC}" type="datetimeFigureOut">
              <a:rPr lang="en-US" smtClean="0">
                <a:solidFill>
                  <a:prstClr val="black">
                    <a:tint val="75000"/>
                  </a:prstClr>
                </a:solidFill>
              </a:rPr>
              <a:pPr/>
              <a:t>4/12/2016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8184290-3471-4F93-9518-F893E49D5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24916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192690-E310-40C1-8886-3A98E166E1FC}" type="datetimeFigureOut">
              <a:rPr lang="en-US" smtClean="0">
                <a:solidFill>
                  <a:prstClr val="black">
                    <a:tint val="75000"/>
                  </a:prstClr>
                </a:solidFill>
              </a:rPr>
              <a:pPr/>
              <a:t>4/12/2016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8184290-3471-4F93-9518-F893E49D5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74540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192690-E310-40C1-8886-3A98E166E1FC}" type="datetimeFigureOut">
              <a:rPr lang="en-US" smtClean="0">
                <a:solidFill>
                  <a:prstClr val="black">
                    <a:tint val="75000"/>
                  </a:prstClr>
                </a:solidFill>
              </a:rPr>
              <a:pPr/>
              <a:t>4/12/2016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8184290-3471-4F93-9518-F893E49D5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8253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192690-E310-40C1-8886-3A98E166E1FC}" type="datetimeFigureOut">
              <a:rPr lang="en-US" smtClean="0">
                <a:solidFill>
                  <a:prstClr val="black">
                    <a:tint val="75000"/>
                  </a:prstClr>
                </a:solidFill>
              </a:rPr>
              <a:pPr/>
              <a:t>4/12/2016</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C8184290-3471-4F93-9518-F893E49D5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05954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192690-E310-40C1-8886-3A98E166E1FC}" type="datetimeFigureOut">
              <a:rPr lang="en-US" smtClean="0">
                <a:solidFill>
                  <a:prstClr val="black">
                    <a:tint val="75000"/>
                  </a:prstClr>
                </a:solidFill>
              </a:rPr>
              <a:pPr/>
              <a:t>4/12/2016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8184290-3471-4F93-9518-F893E49D5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49548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192690-E310-40C1-8886-3A98E166E1FC}" type="datetimeFigureOut">
              <a:rPr lang="en-US" smtClean="0">
                <a:solidFill>
                  <a:prstClr val="black">
                    <a:tint val="75000"/>
                  </a:prstClr>
                </a:solidFill>
              </a:rPr>
              <a:pPr/>
              <a:t>4/12/2016</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C8184290-3471-4F93-9518-F893E49D5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79575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192690-E310-40C1-8886-3A98E166E1FC}" type="datetimeFigureOut">
              <a:rPr lang="en-US" smtClean="0">
                <a:solidFill>
                  <a:prstClr val="black">
                    <a:tint val="75000"/>
                  </a:prstClr>
                </a:solidFill>
              </a:rPr>
              <a:pPr/>
              <a:t>4/12/2016</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C8184290-3471-4F93-9518-F893E49D5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2433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192690-E310-40C1-8886-3A98E166E1FC}" type="datetimeFigureOut">
              <a:rPr lang="en-US" smtClean="0">
                <a:solidFill>
                  <a:prstClr val="black">
                    <a:tint val="75000"/>
                  </a:prstClr>
                </a:solidFill>
              </a:rPr>
              <a:pPr/>
              <a:t>4/12/2016</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8184290-3471-4F93-9518-F893E49D5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32166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192690-E310-40C1-8886-3A98E166E1FC}" type="datetimeFigureOut">
              <a:rPr lang="en-US" smtClean="0">
                <a:solidFill>
                  <a:prstClr val="black">
                    <a:tint val="75000"/>
                  </a:prstClr>
                </a:solidFill>
              </a:rPr>
              <a:pPr/>
              <a:t>4/12/2016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8184290-3471-4F93-9518-F893E49D5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54348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192690-E310-40C1-8886-3A98E166E1FC}" type="datetimeFigureOut">
              <a:rPr lang="en-US" smtClean="0">
                <a:solidFill>
                  <a:prstClr val="black">
                    <a:tint val="75000"/>
                  </a:prstClr>
                </a:solidFill>
              </a:rPr>
              <a:pPr/>
              <a:t>4/12/2016</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C8184290-3471-4F93-9518-F893E49D5798}"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21197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B7192690-E310-40C1-8886-3A98E166E1FC}" type="datetimeFigureOut">
              <a:rPr lang="en-US" smtClean="0">
                <a:solidFill>
                  <a:prstClr val="black">
                    <a:tint val="75000"/>
                  </a:prstClr>
                </a:solidFill>
                <a:latin typeface="Calibri"/>
              </a:rPr>
              <a:pPr fontAlgn="auto">
                <a:spcBef>
                  <a:spcPts val="0"/>
                </a:spcBef>
                <a:spcAft>
                  <a:spcPts val="0"/>
                </a:spcAft>
              </a:pPr>
              <a:t>4/12/2016</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C8184290-3471-4F93-9518-F893E49D5798}"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7294688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0" y="355759"/>
            <a:ext cx="4876800" cy="2215991"/>
          </a:xfrm>
          <a:prstGeom prst="rect">
            <a:avLst/>
          </a:prstGeom>
          <a:noFill/>
        </p:spPr>
        <p:txBody>
          <a:bodyPr wrap="square" rtlCol="0">
            <a:spAutoFit/>
          </a:bodyPr>
          <a:lstStyle/>
          <a:p>
            <a:pPr fontAlgn="auto">
              <a:spcBef>
                <a:spcPts val="0"/>
              </a:spcBef>
              <a:spcAft>
                <a:spcPts val="0"/>
              </a:spcAft>
            </a:pPr>
            <a:r>
              <a:rPr lang="en-US" sz="1380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ALL</a:t>
            </a:r>
          </a:p>
        </p:txBody>
      </p:sp>
      <p:sp>
        <p:nvSpPr>
          <p:cNvPr id="7" name="TextBox 6"/>
          <p:cNvSpPr txBox="1"/>
          <p:nvPr/>
        </p:nvSpPr>
        <p:spPr>
          <a:xfrm>
            <a:off x="685800" y="438150"/>
            <a:ext cx="2362200" cy="830997"/>
          </a:xfrm>
          <a:prstGeom prst="rect">
            <a:avLst/>
          </a:prstGeom>
          <a:noFill/>
        </p:spPr>
        <p:txBody>
          <a:bodyPr wrap="square" rtlCol="0">
            <a:spAutoFit/>
          </a:bodyPr>
          <a:lstStyle/>
          <a:p>
            <a:pPr fontAlgn="auto">
              <a:spcBef>
                <a:spcPts val="0"/>
              </a:spcBef>
              <a:spcAft>
                <a:spcPts val="0"/>
              </a:spcAft>
            </a:pPr>
            <a:r>
              <a:rPr lang="en-US" sz="4800"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IT’S</a:t>
            </a:r>
          </a:p>
        </p:txBody>
      </p:sp>
      <p:sp>
        <p:nvSpPr>
          <p:cNvPr id="8" name="TextBox 7"/>
          <p:cNvSpPr txBox="1"/>
          <p:nvPr/>
        </p:nvSpPr>
        <p:spPr>
          <a:xfrm>
            <a:off x="685800" y="2162711"/>
            <a:ext cx="3505200" cy="1200329"/>
          </a:xfrm>
          <a:prstGeom prst="rect">
            <a:avLst/>
          </a:prstGeom>
          <a:solidFill>
            <a:schemeClr val="tx1">
              <a:alpha val="42000"/>
            </a:schemeClr>
          </a:solidFill>
        </p:spPr>
        <p:txBody>
          <a:bodyPr wrap="square" rtlCol="0">
            <a:spAutoFit/>
          </a:bodyPr>
          <a:lstStyle/>
          <a:p>
            <a:pPr fontAlgn="auto">
              <a:spcBef>
                <a:spcPts val="0"/>
              </a:spcBef>
              <a:spcAft>
                <a:spcPts val="0"/>
              </a:spcAft>
            </a:pPr>
            <a:r>
              <a:rPr lang="en-US" sz="7200" dirty="0">
                <a:solidFill>
                  <a:srgbClr val="00CC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ABOUT</a:t>
            </a:r>
          </a:p>
        </p:txBody>
      </p:sp>
      <p:sp>
        <p:nvSpPr>
          <p:cNvPr id="5" name="TextBox 4"/>
          <p:cNvSpPr txBox="1"/>
          <p:nvPr/>
        </p:nvSpPr>
        <p:spPr>
          <a:xfrm>
            <a:off x="1447800" y="742950"/>
            <a:ext cx="8991600" cy="4508927"/>
          </a:xfrm>
          <a:prstGeom prst="rect">
            <a:avLst/>
          </a:prstGeom>
          <a:noFill/>
        </p:spPr>
        <p:txBody>
          <a:bodyPr wrap="square" rtlCol="0">
            <a:spAutoFit/>
          </a:bodyPr>
          <a:lstStyle/>
          <a:p>
            <a:pPr algn="ctr" fontAlgn="auto">
              <a:spcBef>
                <a:spcPts val="0"/>
              </a:spcBef>
              <a:spcAft>
                <a:spcPts val="0"/>
              </a:spcAft>
            </a:pPr>
            <a:r>
              <a:rPr lang="en-US" sz="28700" dirty="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rPr>
              <a:t>God</a:t>
            </a:r>
            <a:endParaRPr lang="en-US" sz="41300" dirty="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endParaRPr>
          </a:p>
        </p:txBody>
      </p:sp>
    </p:spTree>
    <p:extLst>
      <p:ext uri="{BB962C8B-B14F-4D97-AF65-F5344CB8AC3E}">
        <p14:creationId xmlns:p14="http://schemas.microsoft.com/office/powerpoint/2010/main" val="4109858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318" y="666750"/>
            <a:ext cx="9144000" cy="3539430"/>
          </a:xfrm>
          <a:prstGeom prst="rect">
            <a:avLst/>
          </a:prstGeom>
          <a:solidFill>
            <a:schemeClr val="tx1">
              <a:alpha val="78000"/>
            </a:schemeClr>
          </a:solidFill>
        </p:spPr>
        <p:txBody>
          <a:bodyPr wrap="square" rtlCol="0">
            <a:spAutoFit/>
          </a:bodyPr>
          <a:lstStyle/>
          <a:p>
            <a:pPr algn="ctr"/>
            <a:r>
              <a:rPr lang="en-US" sz="3200" dirty="0" smtClean="0">
                <a:solidFill>
                  <a:schemeClr val="bg1"/>
                </a:solidFill>
                <a:latin typeface="Times New Roman" panose="02020603050405020304" pitchFamily="18" charset="0"/>
                <a:cs typeface="Times New Roman" panose="02020603050405020304" pitchFamily="18" charset="0"/>
              </a:rPr>
              <a:t>Handle Money,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Use your Gifts, Suffer For Jesus,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Treat Other Christians, Handle Authority</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Spend Your Time, Share Your Faith</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Handle Temptations, Control Sinful Nature</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Anticipate the Rapture</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Submit to Church Leadership</a:t>
            </a:r>
            <a:r>
              <a:rPr lang="en-US" sz="3200" dirty="0" smtClean="0">
                <a:solidFill>
                  <a:srgbClr val="CC00FF"/>
                </a:solidFill>
                <a:latin typeface="Rage Italic" panose="03070502040507070304" pitchFamily="66" charset="0"/>
                <a:cs typeface="Times New Roman" panose="02020603050405020304" pitchFamily="18" charset="0"/>
              </a:rPr>
              <a:t> </a:t>
            </a:r>
          </a:p>
        </p:txBody>
      </p:sp>
    </p:spTree>
    <p:extLst>
      <p:ext uri="{BB962C8B-B14F-4D97-AF65-F5344CB8AC3E}">
        <p14:creationId xmlns:p14="http://schemas.microsoft.com/office/powerpoint/2010/main" val="4304737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0737673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052" y="2114289"/>
            <a:ext cx="9144000" cy="175432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0" y="806023"/>
            <a:ext cx="2156012" cy="4508927"/>
          </a:xfrm>
          <a:prstGeom prst="rect">
            <a:avLst/>
          </a:prstGeom>
          <a:noFill/>
        </p:spPr>
        <p:txBody>
          <a:bodyPr wrap="square" rtlCol="0">
            <a:spAutoFit/>
          </a:bodyPr>
          <a:lstStyle/>
          <a:p>
            <a:r>
              <a:rPr lang="en-US" sz="28700" dirty="0" smtClean="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rPr>
              <a:t>2</a:t>
            </a:r>
            <a:endParaRPr lang="en-US" sz="41300" dirty="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endParaRPr>
          </a:p>
        </p:txBody>
      </p:sp>
      <p:sp>
        <p:nvSpPr>
          <p:cNvPr id="5" name="TextBox 4"/>
          <p:cNvSpPr txBox="1"/>
          <p:nvPr/>
        </p:nvSpPr>
        <p:spPr>
          <a:xfrm>
            <a:off x="0" y="2114550"/>
            <a:ext cx="9144000" cy="1754326"/>
          </a:xfrm>
          <a:prstGeom prst="rect">
            <a:avLst/>
          </a:prstGeom>
          <a:noFill/>
        </p:spPr>
        <p:txBody>
          <a:bodyPr wrap="square" rtlCol="0">
            <a:spAutoFit/>
          </a:bodyPr>
          <a:lstStyle/>
          <a:p>
            <a:pPr algn="ctr"/>
            <a:r>
              <a:rPr lang="en-US" sz="6000" dirty="0" smtClean="0">
                <a:solidFill>
                  <a:srgbClr val="CC00FF"/>
                </a:solidFill>
                <a:effectLst>
                  <a:outerShdw blurRad="38100" dist="38100" dir="2700000" sx="116000" sy="116000" algn="tl">
                    <a:srgbClr val="000000">
                      <a:alpha val="43137"/>
                    </a:srgbClr>
                  </a:outerShdw>
                </a:effectLst>
                <a:latin typeface="Times New Roman" panose="02020603050405020304" pitchFamily="18" charset="0"/>
                <a:cs typeface="Times New Roman" panose="02020603050405020304" pitchFamily="18" charset="0"/>
              </a:rPr>
              <a:t>BE RESPONSIBLE</a:t>
            </a:r>
            <a:r>
              <a:rPr lang="en-US" sz="3600" dirty="0" smtClean="0">
                <a:solidFill>
                  <a:srgbClr val="CC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sz="3600" dirty="0" smtClean="0">
                <a:solidFill>
                  <a:srgbClr val="CC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4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WITH WHAT YOU HAVE</a:t>
            </a:r>
            <a:endParaRPr lang="en-US" sz="4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37702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318" y="666750"/>
            <a:ext cx="9144000" cy="3847207"/>
          </a:xfrm>
          <a:prstGeom prst="rect">
            <a:avLst/>
          </a:prstGeom>
          <a:solidFill>
            <a:schemeClr val="tx1">
              <a:alpha val="78000"/>
            </a:schemeClr>
          </a:solidFill>
        </p:spPr>
        <p:txBody>
          <a:bodyPr wrap="square" rtlCol="0">
            <a:spAutoFit/>
          </a:bodyPr>
          <a:lstStyle/>
          <a:p>
            <a:pPr algn="ctr"/>
            <a:r>
              <a:rPr lang="en-US" sz="3200" dirty="0" smtClean="0">
                <a:solidFill>
                  <a:schemeClr val="bg1"/>
                </a:solidFill>
                <a:latin typeface="Times New Roman" panose="02020603050405020304" pitchFamily="18" charset="0"/>
                <a:cs typeface="Times New Roman" panose="02020603050405020304" pitchFamily="18" charset="0"/>
              </a:rPr>
              <a:t>“Whoever can be trusted with very little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can also be trusted with much, and whoever is dishonest with very little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will also be dishonest with much.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So if you have not been trustworthy in handling worldly wealth, who will trust you with true riches?”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rgbClr val="CC00FF"/>
                </a:solidFill>
                <a:latin typeface="Rage Italic" panose="03070502040507070304" pitchFamily="66" charset="0"/>
                <a:cs typeface="Times New Roman" panose="02020603050405020304" pitchFamily="18" charset="0"/>
              </a:rPr>
              <a:t>Luke 16:10-11</a:t>
            </a:r>
            <a:br>
              <a:rPr lang="en-US" sz="3200" dirty="0" smtClean="0">
                <a:solidFill>
                  <a:srgbClr val="CC00FF"/>
                </a:solidFill>
                <a:latin typeface="Rage Italic" panose="03070502040507070304" pitchFamily="66" charset="0"/>
                <a:cs typeface="Times New Roman" panose="02020603050405020304" pitchFamily="18" charset="0"/>
              </a:rPr>
            </a:br>
            <a:r>
              <a:rPr lang="en-US" sz="2000" dirty="0" smtClean="0">
                <a:solidFill>
                  <a:srgbClr val="CC00FF"/>
                </a:solidFill>
                <a:latin typeface="Rage Italic" panose="03070502040507070304" pitchFamily="66" charset="0"/>
                <a:cs typeface="Times New Roman" panose="02020603050405020304" pitchFamily="18" charset="0"/>
              </a:rPr>
              <a:t>New Living Translation</a:t>
            </a:r>
            <a:endParaRPr lang="en-US" sz="3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3919154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219" y="1809750"/>
            <a:ext cx="9144000" cy="1569660"/>
          </a:xfrm>
          <a:prstGeom prst="rect">
            <a:avLst/>
          </a:prstGeom>
          <a:solidFill>
            <a:schemeClr val="tx1">
              <a:alpha val="78000"/>
            </a:schemeClr>
          </a:solidFill>
        </p:spPr>
        <p:txBody>
          <a:bodyPr wrap="square" rtlCol="0">
            <a:spAutoFit/>
          </a:bodyPr>
          <a:lstStyle/>
          <a:p>
            <a:pPr algn="ctr"/>
            <a:r>
              <a:rPr lang="en-US" sz="3200" dirty="0" smtClean="0">
                <a:solidFill>
                  <a:schemeClr val="bg1"/>
                </a:solidFill>
                <a:latin typeface="Times New Roman" panose="02020603050405020304" pitchFamily="18" charset="0"/>
                <a:cs typeface="Times New Roman" panose="02020603050405020304" pitchFamily="18" charset="0"/>
              </a:rPr>
              <a:t>“You may possess much,</a:t>
            </a:r>
          </a:p>
          <a:p>
            <a:pPr algn="ctr"/>
            <a:r>
              <a:rPr lang="en-US" sz="3200" dirty="0" smtClean="0">
                <a:solidFill>
                  <a:schemeClr val="bg1"/>
                </a:solidFill>
                <a:latin typeface="Times New Roman" panose="02020603050405020304" pitchFamily="18" charset="0"/>
                <a:cs typeface="Times New Roman" panose="02020603050405020304" pitchFamily="18" charset="0"/>
              </a:rPr>
              <a:t> but you don’t own anything.”</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err="1" smtClean="0">
                <a:solidFill>
                  <a:srgbClr val="CC00FF"/>
                </a:solidFill>
                <a:latin typeface="Rage Italic" panose="03070502040507070304" pitchFamily="66" charset="0"/>
                <a:cs typeface="Times New Roman" panose="02020603050405020304" pitchFamily="18" charset="0"/>
              </a:rPr>
              <a:t>Dr</a:t>
            </a:r>
            <a:r>
              <a:rPr lang="en-US" sz="3200" dirty="0" smtClean="0">
                <a:solidFill>
                  <a:srgbClr val="CC00FF"/>
                </a:solidFill>
                <a:latin typeface="Rage Italic" panose="03070502040507070304" pitchFamily="66" charset="0"/>
                <a:cs typeface="Times New Roman" panose="02020603050405020304" pitchFamily="18" charset="0"/>
              </a:rPr>
              <a:t> Warren </a:t>
            </a:r>
            <a:r>
              <a:rPr lang="en-US" sz="3200" dirty="0" err="1" smtClean="0">
                <a:solidFill>
                  <a:srgbClr val="CC00FF"/>
                </a:solidFill>
                <a:latin typeface="Rage Italic" panose="03070502040507070304" pitchFamily="66" charset="0"/>
                <a:cs typeface="Times New Roman" panose="02020603050405020304" pitchFamily="18" charset="0"/>
              </a:rPr>
              <a:t>Wiersbe</a:t>
            </a:r>
            <a:endParaRPr lang="en-US" sz="3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159395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219" y="1809750"/>
            <a:ext cx="9144000" cy="2308324"/>
          </a:xfrm>
          <a:prstGeom prst="rect">
            <a:avLst/>
          </a:prstGeom>
          <a:solidFill>
            <a:schemeClr val="tx1">
              <a:alpha val="78000"/>
            </a:schemeClr>
          </a:solidFill>
        </p:spPr>
        <p:txBody>
          <a:bodyPr wrap="square" rtlCol="0">
            <a:spAutoFit/>
          </a:bodyPr>
          <a:lstStyle/>
          <a:p>
            <a:pPr algn="ctr"/>
            <a:r>
              <a:rPr lang="en-US" sz="4800" dirty="0" smtClean="0">
                <a:solidFill>
                  <a:srgbClr val="CC00CC"/>
                </a:solidFill>
                <a:latin typeface="Times New Roman" panose="02020603050405020304" pitchFamily="18" charset="0"/>
                <a:cs typeface="Times New Roman" panose="02020603050405020304" pitchFamily="18" charset="0"/>
              </a:rPr>
              <a:t>WE ARE MANAGERS</a:t>
            </a:r>
          </a:p>
          <a:p>
            <a:pPr algn="ctr"/>
            <a:r>
              <a:rPr lang="en-US" sz="32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Creation, Family, gifts, talents, opportunities</a:t>
            </a:r>
            <a:br>
              <a:rPr lang="en-US" sz="32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32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money…</a:t>
            </a:r>
            <a:br>
              <a:rPr lang="en-US" sz="32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endParaRPr lang="en-US" sz="3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400141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219" y="1809750"/>
            <a:ext cx="9144000" cy="1569660"/>
          </a:xfrm>
          <a:prstGeom prst="rect">
            <a:avLst/>
          </a:prstGeom>
          <a:solidFill>
            <a:schemeClr val="tx1">
              <a:alpha val="78000"/>
            </a:schemeClr>
          </a:solidFill>
        </p:spPr>
        <p:txBody>
          <a:bodyPr wrap="square" rtlCol="0">
            <a:spAutoFit/>
          </a:bodyPr>
          <a:lstStyle/>
          <a:p>
            <a:pPr algn="ctr"/>
            <a:r>
              <a:rPr lang="en-US" sz="3200" dirty="0" smtClean="0">
                <a:solidFill>
                  <a:schemeClr val="bg1"/>
                </a:solidFill>
                <a:latin typeface="Times New Roman" panose="02020603050405020304" pitchFamily="18" charset="0"/>
                <a:cs typeface="Times New Roman" panose="02020603050405020304" pitchFamily="18" charset="0"/>
              </a:rPr>
              <a:t>“Inconsistent giving results in</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inconsistent living.”</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err="1" smtClean="0">
                <a:solidFill>
                  <a:srgbClr val="CC00FF"/>
                </a:solidFill>
                <a:latin typeface="Rage Italic" panose="03070502040507070304" pitchFamily="66" charset="0"/>
                <a:cs typeface="Times New Roman" panose="02020603050405020304" pitchFamily="18" charset="0"/>
              </a:rPr>
              <a:t>Dr</a:t>
            </a:r>
            <a:r>
              <a:rPr lang="en-US" sz="3200" dirty="0" smtClean="0">
                <a:solidFill>
                  <a:srgbClr val="CC00FF"/>
                </a:solidFill>
                <a:latin typeface="Rage Italic" panose="03070502040507070304" pitchFamily="66" charset="0"/>
                <a:cs typeface="Times New Roman" panose="02020603050405020304" pitchFamily="18" charset="0"/>
              </a:rPr>
              <a:t> Rick Warren</a:t>
            </a:r>
            <a:endParaRPr lang="en-US" sz="3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073746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318" y="666750"/>
            <a:ext cx="9144000" cy="3847207"/>
          </a:xfrm>
          <a:prstGeom prst="rect">
            <a:avLst/>
          </a:prstGeom>
          <a:solidFill>
            <a:schemeClr val="tx1">
              <a:alpha val="78000"/>
            </a:schemeClr>
          </a:solidFill>
        </p:spPr>
        <p:txBody>
          <a:bodyPr wrap="square" rtlCol="0">
            <a:spAutoFit/>
          </a:bodyPr>
          <a:lstStyle/>
          <a:p>
            <a:pPr algn="ctr"/>
            <a:r>
              <a:rPr lang="en-US" sz="3200" dirty="0" smtClean="0">
                <a:solidFill>
                  <a:schemeClr val="bg1"/>
                </a:solidFill>
                <a:latin typeface="Times New Roman" panose="02020603050405020304" pitchFamily="18" charset="0"/>
                <a:cs typeface="Times New Roman" panose="02020603050405020304" pitchFamily="18" charset="0"/>
              </a:rPr>
              <a:t>“So our aim is to please him always,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whether we are here in this body or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away from this body. For we must all stand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before Christ to be judged. We will each receive whatever we deserve for the good or evil we have done in our bodies.”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rgbClr val="CC00FF"/>
                </a:solidFill>
                <a:latin typeface="Rage Italic" panose="03070502040507070304" pitchFamily="66" charset="0"/>
                <a:cs typeface="Times New Roman" panose="02020603050405020304" pitchFamily="18" charset="0"/>
              </a:rPr>
              <a:t>2 Cor. 5:10 </a:t>
            </a:r>
            <a:br>
              <a:rPr lang="en-US" sz="3200" dirty="0" smtClean="0">
                <a:solidFill>
                  <a:srgbClr val="CC00FF"/>
                </a:solidFill>
                <a:latin typeface="Rage Italic" panose="03070502040507070304" pitchFamily="66" charset="0"/>
                <a:cs typeface="Times New Roman" panose="02020603050405020304" pitchFamily="18" charset="0"/>
              </a:rPr>
            </a:br>
            <a:r>
              <a:rPr lang="en-US" sz="2000" dirty="0" smtClean="0">
                <a:solidFill>
                  <a:srgbClr val="CC00FF"/>
                </a:solidFill>
                <a:latin typeface="Rage Italic" panose="03070502040507070304" pitchFamily="66" charset="0"/>
                <a:cs typeface="Times New Roman" panose="02020603050405020304" pitchFamily="18" charset="0"/>
              </a:rPr>
              <a:t>New Living Translation</a:t>
            </a:r>
            <a:endParaRPr lang="en-US" sz="3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1286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292310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052" y="1276350"/>
            <a:ext cx="9144000" cy="320039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52400" y="590550"/>
            <a:ext cx="2156012" cy="4508927"/>
          </a:xfrm>
          <a:prstGeom prst="rect">
            <a:avLst/>
          </a:prstGeom>
          <a:noFill/>
        </p:spPr>
        <p:txBody>
          <a:bodyPr wrap="square" rtlCol="0">
            <a:spAutoFit/>
          </a:bodyPr>
          <a:lstStyle/>
          <a:p>
            <a:r>
              <a:rPr lang="en-US" sz="28700" dirty="0" smtClean="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rPr>
              <a:t>3</a:t>
            </a:r>
            <a:endParaRPr lang="en-US" sz="41300" dirty="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endParaRPr>
          </a:p>
        </p:txBody>
      </p:sp>
      <p:sp>
        <p:nvSpPr>
          <p:cNvPr id="5" name="TextBox 4"/>
          <p:cNvSpPr txBox="1"/>
          <p:nvPr/>
        </p:nvSpPr>
        <p:spPr>
          <a:xfrm>
            <a:off x="-76200" y="1428750"/>
            <a:ext cx="9144000" cy="2677656"/>
          </a:xfrm>
          <a:prstGeom prst="rect">
            <a:avLst/>
          </a:prstGeom>
          <a:noFill/>
        </p:spPr>
        <p:txBody>
          <a:bodyPr wrap="square" rtlCol="0">
            <a:spAutoFit/>
          </a:bodyPr>
          <a:lstStyle/>
          <a:p>
            <a:pPr algn="ctr"/>
            <a:r>
              <a:rPr lang="en-US" sz="6000" dirty="0" smtClean="0">
                <a:solidFill>
                  <a:srgbClr val="CC00FF"/>
                </a:solidFill>
                <a:effectLst>
                  <a:outerShdw blurRad="139700" dist="38100" dir="2700000" sx="5000" sy="5000" algn="tl">
                    <a:srgbClr val="000000">
                      <a:alpha val="93000"/>
                    </a:srgbClr>
                  </a:outerShdw>
                </a:effectLst>
                <a:latin typeface="Times New Roman" panose="02020603050405020304" pitchFamily="18" charset="0"/>
                <a:cs typeface="Times New Roman" panose="02020603050405020304" pitchFamily="18" charset="0"/>
              </a:rPr>
              <a:t>LET GOD BE </a:t>
            </a:r>
            <a:br>
              <a:rPr lang="en-US" sz="6000" dirty="0" smtClean="0">
                <a:solidFill>
                  <a:srgbClr val="CC00FF"/>
                </a:solidFill>
                <a:effectLst>
                  <a:outerShdw blurRad="139700" dist="38100" dir="2700000" sx="5000" sy="5000" algn="tl">
                    <a:srgbClr val="000000">
                      <a:alpha val="93000"/>
                    </a:srgbClr>
                  </a:outerShdw>
                </a:effectLst>
                <a:latin typeface="Times New Roman" panose="02020603050405020304" pitchFamily="18" charset="0"/>
                <a:cs typeface="Times New Roman" panose="02020603050405020304" pitchFamily="18" charset="0"/>
              </a:rPr>
            </a:br>
            <a:r>
              <a:rPr lang="en-US" sz="6000" dirty="0" smtClean="0">
                <a:solidFill>
                  <a:srgbClr val="CC00FF"/>
                </a:solidFill>
                <a:effectLst>
                  <a:outerShdw blurRad="139700" dist="38100" dir="2700000" sx="5000" sy="5000" algn="tl">
                    <a:srgbClr val="000000">
                      <a:alpha val="93000"/>
                    </a:srgbClr>
                  </a:outerShdw>
                </a:effectLst>
                <a:latin typeface="Times New Roman" panose="02020603050405020304" pitchFamily="18" charset="0"/>
                <a:cs typeface="Times New Roman" panose="02020603050405020304" pitchFamily="18" charset="0"/>
              </a:rPr>
              <a:t>YOUR MASTER</a:t>
            </a:r>
            <a:r>
              <a:rPr lang="en-US" sz="3600" dirty="0" smtClean="0">
                <a:solidFill>
                  <a:srgbClr val="CC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r>
            <a:br>
              <a:rPr lang="en-US" sz="3600" dirty="0" smtClean="0">
                <a:solidFill>
                  <a:srgbClr val="CC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4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NOT MONEY</a:t>
            </a:r>
            <a:endParaRPr lang="en-US" sz="4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15403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504950"/>
            <a:ext cx="9144000" cy="1877437"/>
          </a:xfrm>
          <a:prstGeom prst="rect">
            <a:avLst/>
          </a:prstGeom>
          <a:solidFill>
            <a:schemeClr val="tx1">
              <a:alpha val="78000"/>
            </a:schemeClr>
          </a:solidFill>
        </p:spPr>
        <p:txBody>
          <a:bodyPr wrap="square" rtlCol="0">
            <a:spAutoFit/>
          </a:bodyPr>
          <a:lstStyle/>
          <a:p>
            <a:pPr algn="ctr"/>
            <a:r>
              <a:rPr lang="en-US" sz="3200" dirty="0" smtClean="0">
                <a:solidFill>
                  <a:schemeClr val="bg1"/>
                </a:solidFill>
                <a:latin typeface="Times New Roman" panose="02020603050405020304" pitchFamily="18" charset="0"/>
                <a:cs typeface="Times New Roman" panose="02020603050405020304" pitchFamily="18" charset="0"/>
              </a:rPr>
              <a:t>“whatever </a:t>
            </a:r>
            <a:r>
              <a:rPr lang="en-US" sz="3200" dirty="0">
                <a:solidFill>
                  <a:schemeClr val="bg1"/>
                </a:solidFill>
                <a:latin typeface="Times New Roman" panose="02020603050405020304" pitchFamily="18" charset="0"/>
                <a:cs typeface="Times New Roman" panose="02020603050405020304" pitchFamily="18" charset="0"/>
              </a:rPr>
              <a:t>you do, </a:t>
            </a:r>
            <a:r>
              <a:rPr lang="en-US" sz="3200" dirty="0" smtClean="0">
                <a:solidFill>
                  <a:schemeClr val="bg1"/>
                </a:solidFill>
                <a:latin typeface="Times New Roman" panose="02020603050405020304" pitchFamily="18" charset="0"/>
                <a:cs typeface="Times New Roman" panose="02020603050405020304" pitchFamily="18" charset="0"/>
              </a:rPr>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do </a:t>
            </a:r>
            <a:r>
              <a:rPr lang="en-US" sz="3200" dirty="0">
                <a:solidFill>
                  <a:schemeClr val="bg1"/>
                </a:solidFill>
                <a:latin typeface="Times New Roman" panose="02020603050405020304" pitchFamily="18" charset="0"/>
                <a:cs typeface="Times New Roman" panose="02020603050405020304" pitchFamily="18" charset="0"/>
              </a:rPr>
              <a:t>it all for the glory of God</a:t>
            </a:r>
            <a:r>
              <a:rPr lang="en-US" sz="3200" dirty="0" smtClean="0">
                <a:solidFill>
                  <a:schemeClr val="bg1"/>
                </a:solidFill>
                <a:latin typeface="Times New Roman" panose="02020603050405020304" pitchFamily="18" charset="0"/>
                <a:cs typeface="Times New Roman" panose="02020603050405020304" pitchFamily="18" charset="0"/>
              </a:rPr>
              <a:t>.”</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a:solidFill>
                  <a:srgbClr val="CC00FF"/>
                </a:solidFill>
                <a:latin typeface="Rage Italic" panose="03070502040507070304" pitchFamily="66" charset="0"/>
                <a:cs typeface="Times New Roman" panose="02020603050405020304" pitchFamily="18" charset="0"/>
              </a:rPr>
              <a:t> </a:t>
            </a:r>
            <a:r>
              <a:rPr lang="en-US" sz="3200" dirty="0" smtClean="0">
                <a:solidFill>
                  <a:srgbClr val="CC00FF"/>
                </a:solidFill>
                <a:latin typeface="Rage Italic" panose="03070502040507070304" pitchFamily="66" charset="0"/>
                <a:cs typeface="Times New Roman" panose="02020603050405020304" pitchFamily="18" charset="0"/>
              </a:rPr>
              <a:t>1 Corinthians 10:31</a:t>
            </a:r>
            <a:br>
              <a:rPr lang="en-US" sz="3200" dirty="0" smtClean="0">
                <a:solidFill>
                  <a:srgbClr val="CC00FF"/>
                </a:solidFill>
                <a:latin typeface="Rage Italic" panose="03070502040507070304" pitchFamily="66" charset="0"/>
                <a:cs typeface="Times New Roman" panose="02020603050405020304" pitchFamily="18" charset="0"/>
              </a:rPr>
            </a:br>
            <a:r>
              <a:rPr lang="en-US" sz="2000" dirty="0" smtClean="0">
                <a:solidFill>
                  <a:srgbClr val="CC00FF"/>
                </a:solidFill>
                <a:latin typeface="Rage Italic" panose="03070502040507070304" pitchFamily="66" charset="0"/>
                <a:cs typeface="Times New Roman" panose="02020603050405020304" pitchFamily="18" charset="0"/>
              </a:rPr>
              <a:t>New Living Translation</a:t>
            </a:r>
            <a:endParaRPr lang="en-US" sz="3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75605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318" y="666750"/>
            <a:ext cx="9144000" cy="3354765"/>
          </a:xfrm>
          <a:prstGeom prst="rect">
            <a:avLst/>
          </a:prstGeom>
          <a:solidFill>
            <a:schemeClr val="tx1">
              <a:alpha val="78000"/>
            </a:schemeClr>
          </a:solidFill>
        </p:spPr>
        <p:txBody>
          <a:bodyPr wrap="square" rtlCol="0">
            <a:spAutoFit/>
          </a:bodyPr>
          <a:lstStyle/>
          <a:p>
            <a:pPr algn="ctr"/>
            <a:r>
              <a:rPr lang="en-US" sz="3200" dirty="0" smtClean="0">
                <a:solidFill>
                  <a:schemeClr val="bg1"/>
                </a:solidFill>
                <a:latin typeface="Times New Roman" panose="02020603050405020304" pitchFamily="18" charset="0"/>
                <a:cs typeface="Times New Roman" panose="02020603050405020304" pitchFamily="18" charset="0"/>
              </a:rPr>
              <a:t> “No one can serve two masters. </a:t>
            </a:r>
          </a:p>
          <a:p>
            <a:pPr algn="ctr"/>
            <a:r>
              <a:rPr lang="en-US" sz="3200" dirty="0" smtClean="0">
                <a:solidFill>
                  <a:schemeClr val="bg1"/>
                </a:solidFill>
                <a:latin typeface="Times New Roman" panose="02020603050405020304" pitchFamily="18" charset="0"/>
                <a:cs typeface="Times New Roman" panose="02020603050405020304" pitchFamily="18" charset="0"/>
              </a:rPr>
              <a:t>Either you will hate the one and love the other, </a:t>
            </a:r>
          </a:p>
          <a:p>
            <a:pPr algn="ctr"/>
            <a:r>
              <a:rPr lang="en-US" sz="3200" dirty="0" smtClean="0">
                <a:solidFill>
                  <a:schemeClr val="bg1"/>
                </a:solidFill>
                <a:latin typeface="Times New Roman" panose="02020603050405020304" pitchFamily="18" charset="0"/>
                <a:cs typeface="Times New Roman" panose="02020603050405020304" pitchFamily="18" charset="0"/>
              </a:rPr>
              <a:t>or you will be devoted to the one </a:t>
            </a:r>
          </a:p>
          <a:p>
            <a:pPr algn="ctr"/>
            <a:r>
              <a:rPr lang="en-US" sz="3200" dirty="0" smtClean="0">
                <a:solidFill>
                  <a:schemeClr val="bg1"/>
                </a:solidFill>
                <a:latin typeface="Times New Roman" panose="02020603050405020304" pitchFamily="18" charset="0"/>
                <a:cs typeface="Times New Roman" panose="02020603050405020304" pitchFamily="18" charset="0"/>
              </a:rPr>
              <a:t>and despise the other. </a:t>
            </a:r>
          </a:p>
          <a:p>
            <a:pPr algn="ctr"/>
            <a:r>
              <a:rPr lang="en-US" sz="3200" dirty="0" smtClean="0">
                <a:solidFill>
                  <a:schemeClr val="bg1"/>
                </a:solidFill>
                <a:latin typeface="Times New Roman" panose="02020603050405020304" pitchFamily="18" charset="0"/>
                <a:cs typeface="Times New Roman" panose="02020603050405020304" pitchFamily="18" charset="0"/>
              </a:rPr>
              <a:t>You cannot serve both God and money.”</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rgbClr val="CC00FF"/>
                </a:solidFill>
                <a:latin typeface="Rage Italic" panose="03070502040507070304" pitchFamily="66" charset="0"/>
                <a:cs typeface="Times New Roman" panose="02020603050405020304" pitchFamily="18" charset="0"/>
              </a:rPr>
              <a:t>Luke 16:13</a:t>
            </a:r>
            <a:br>
              <a:rPr lang="en-US" sz="3200" dirty="0" smtClean="0">
                <a:solidFill>
                  <a:srgbClr val="CC00FF"/>
                </a:solidFill>
                <a:latin typeface="Rage Italic" panose="03070502040507070304" pitchFamily="66" charset="0"/>
                <a:cs typeface="Times New Roman" panose="02020603050405020304" pitchFamily="18" charset="0"/>
              </a:rPr>
            </a:br>
            <a:r>
              <a:rPr lang="en-US" sz="2000" dirty="0" smtClean="0">
                <a:solidFill>
                  <a:srgbClr val="CC00FF"/>
                </a:solidFill>
                <a:latin typeface="Rage Italic" panose="03070502040507070304" pitchFamily="66" charset="0"/>
                <a:cs typeface="Times New Roman" panose="02020603050405020304" pitchFamily="18" charset="0"/>
              </a:rPr>
              <a:t>New Living Translation</a:t>
            </a:r>
            <a:endParaRPr lang="en-US" sz="3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903578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370" y="1962150"/>
            <a:ext cx="9144000" cy="1877437"/>
          </a:xfrm>
          <a:prstGeom prst="rect">
            <a:avLst/>
          </a:prstGeom>
          <a:solidFill>
            <a:schemeClr val="tx1">
              <a:alpha val="78000"/>
            </a:schemeClr>
          </a:solidFill>
        </p:spPr>
        <p:txBody>
          <a:bodyPr wrap="square" rtlCol="0">
            <a:spAutoFit/>
          </a:bodyPr>
          <a:lstStyle/>
          <a:p>
            <a:pPr algn="ctr"/>
            <a:r>
              <a:rPr lang="en-US" sz="3200" dirty="0" smtClean="0">
                <a:solidFill>
                  <a:schemeClr val="bg1"/>
                </a:solidFill>
                <a:latin typeface="Times New Roman" panose="02020603050405020304" pitchFamily="18" charset="0"/>
                <a:cs typeface="Times New Roman" panose="02020603050405020304" pitchFamily="18" charset="0"/>
              </a:rPr>
              <a:t>“For the love of money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is a root of all kinds of evil.”</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rgbClr val="CC00FF"/>
                </a:solidFill>
                <a:latin typeface="Rage Italic" panose="03070502040507070304" pitchFamily="66" charset="0"/>
                <a:cs typeface="Times New Roman" panose="02020603050405020304" pitchFamily="18" charset="0"/>
              </a:rPr>
              <a:t>1 Timothy 6:10</a:t>
            </a:r>
            <a:br>
              <a:rPr lang="en-US" sz="3200" dirty="0" smtClean="0">
                <a:solidFill>
                  <a:srgbClr val="CC00FF"/>
                </a:solidFill>
                <a:latin typeface="Rage Italic" panose="03070502040507070304" pitchFamily="66" charset="0"/>
                <a:cs typeface="Times New Roman" panose="02020603050405020304" pitchFamily="18" charset="0"/>
              </a:rPr>
            </a:br>
            <a:r>
              <a:rPr lang="en-US" sz="2000" dirty="0" smtClean="0">
                <a:solidFill>
                  <a:srgbClr val="CC00FF"/>
                </a:solidFill>
                <a:latin typeface="Rage Italic" panose="03070502040507070304" pitchFamily="66" charset="0"/>
                <a:cs typeface="Times New Roman" panose="02020603050405020304" pitchFamily="18" charset="0"/>
              </a:rPr>
              <a:t>New Living Translation</a:t>
            </a:r>
            <a:endParaRPr lang="en-US" sz="3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77510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2370" y="1962150"/>
            <a:ext cx="9144000" cy="1877437"/>
          </a:xfrm>
          <a:prstGeom prst="rect">
            <a:avLst/>
          </a:prstGeom>
          <a:solidFill>
            <a:schemeClr val="tx1">
              <a:alpha val="78000"/>
            </a:schemeClr>
          </a:solidFill>
        </p:spPr>
        <p:txBody>
          <a:bodyPr wrap="square" rtlCol="0">
            <a:spAutoFit/>
          </a:bodyPr>
          <a:lstStyle/>
          <a:p>
            <a:pPr algn="ctr"/>
            <a:r>
              <a:rPr lang="en-US" sz="3200" dirty="0" smtClean="0">
                <a:solidFill>
                  <a:schemeClr val="bg1"/>
                </a:solidFill>
                <a:latin typeface="Times New Roman" panose="02020603050405020304" pitchFamily="18" charset="0"/>
                <a:cs typeface="Times New Roman" panose="02020603050405020304" pitchFamily="18" charset="0"/>
              </a:rPr>
              <a:t>“The purpose of tithing is to teach you</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chemeClr val="bg1"/>
                </a:solidFill>
                <a:latin typeface="Times New Roman" panose="02020603050405020304" pitchFamily="18" charset="0"/>
                <a:cs typeface="Times New Roman" panose="02020603050405020304" pitchFamily="18" charset="0"/>
              </a:rPr>
              <a:t>to always put God first in your life.” </a:t>
            </a:r>
            <a:br>
              <a:rPr 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rgbClr val="CC00FF"/>
                </a:solidFill>
                <a:latin typeface="Rage Italic" panose="03070502040507070304" pitchFamily="66" charset="0"/>
                <a:cs typeface="Times New Roman" panose="02020603050405020304" pitchFamily="18" charset="0"/>
              </a:rPr>
              <a:t>Deuteronomy 14:23</a:t>
            </a:r>
            <a:br>
              <a:rPr lang="en-US" sz="3200" dirty="0" smtClean="0">
                <a:solidFill>
                  <a:srgbClr val="CC00FF"/>
                </a:solidFill>
                <a:latin typeface="Rage Italic" panose="03070502040507070304" pitchFamily="66" charset="0"/>
                <a:cs typeface="Times New Roman" panose="02020603050405020304" pitchFamily="18" charset="0"/>
              </a:rPr>
            </a:br>
            <a:r>
              <a:rPr lang="en-US" sz="2000" dirty="0" smtClean="0">
                <a:solidFill>
                  <a:srgbClr val="CC00FF"/>
                </a:solidFill>
                <a:latin typeface="Rage Italic" panose="03070502040507070304" pitchFamily="66" charset="0"/>
                <a:cs typeface="Times New Roman" panose="02020603050405020304" pitchFamily="18" charset="0"/>
              </a:rPr>
              <a:t>Living Bible</a:t>
            </a:r>
            <a:endParaRPr lang="en-US" sz="3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109196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1047750"/>
            <a:ext cx="9144000" cy="3539430"/>
          </a:xfrm>
          <a:prstGeom prst="rect">
            <a:avLst/>
          </a:prstGeom>
          <a:solidFill>
            <a:schemeClr val="tx1">
              <a:alpha val="78000"/>
            </a:schemeClr>
          </a:solidFill>
        </p:spPr>
        <p:txBody>
          <a:bodyPr wrap="square" rtlCol="0">
            <a:spAutoFit/>
          </a:bodyPr>
          <a:lstStyle/>
          <a:p>
            <a:pPr eaLnBrk="1" hangingPunct="1">
              <a:spcBef>
                <a:spcPct val="50000"/>
              </a:spcBef>
            </a:pPr>
            <a:r>
              <a:rPr lang="en-US" altLang="en-US" sz="3200" dirty="0" smtClean="0">
                <a:solidFill>
                  <a:schemeClr val="bg1"/>
                </a:solidFill>
                <a:latin typeface="Times New Roman" panose="02020603050405020304" pitchFamily="18" charset="0"/>
                <a:cs typeface="Times New Roman" panose="02020603050405020304" pitchFamily="18" charset="0"/>
              </a:rPr>
              <a:t>-Act on your faith</a:t>
            </a:r>
            <a:br>
              <a:rPr lang="en-US" altLang="en-US" sz="3200" dirty="0" smtClean="0">
                <a:solidFill>
                  <a:schemeClr val="bg1"/>
                </a:solidFill>
                <a:latin typeface="Times New Roman" panose="02020603050405020304" pitchFamily="18" charset="0"/>
                <a:cs typeface="Times New Roman" panose="02020603050405020304" pitchFamily="18" charset="0"/>
              </a:rPr>
            </a:br>
            <a:r>
              <a:rPr lang="en-US" altLang="en-US" sz="3200" dirty="0" smtClean="0">
                <a:solidFill>
                  <a:schemeClr val="bg1"/>
                </a:solidFill>
                <a:latin typeface="Times New Roman" panose="02020603050405020304" pitchFamily="18" charset="0"/>
                <a:cs typeface="Times New Roman" panose="02020603050405020304" pitchFamily="18" charset="0"/>
              </a:rPr>
              <a:t>	</a:t>
            </a:r>
            <a:r>
              <a:rPr lang="en-US" altLang="en-US" sz="3200" dirty="0" smtClean="0">
                <a:solidFill>
                  <a:srgbClr val="CC00CC"/>
                </a:solidFill>
                <a:latin typeface="Times New Roman" panose="02020603050405020304" pitchFamily="18" charset="0"/>
                <a:cs typeface="Times New Roman" panose="02020603050405020304" pitchFamily="18" charset="0"/>
              </a:rPr>
              <a:t>How much are you investing for eternity?</a:t>
            </a:r>
          </a:p>
          <a:p>
            <a:pPr eaLnBrk="1" hangingPunct="1">
              <a:spcBef>
                <a:spcPct val="50000"/>
              </a:spcBef>
            </a:pPr>
            <a:r>
              <a:rPr lang="en-US" altLang="en-US" sz="3200" dirty="0" smtClean="0">
                <a:solidFill>
                  <a:schemeClr val="bg1"/>
                </a:solidFill>
                <a:latin typeface="Times New Roman" panose="02020603050405020304" pitchFamily="18" charset="0"/>
                <a:cs typeface="Times New Roman" panose="02020603050405020304" pitchFamily="18" charset="0"/>
              </a:rPr>
              <a:t>-Be Responsible with What You Have Now</a:t>
            </a:r>
            <a:br>
              <a:rPr lang="en-US" altLang="en-US" sz="3200" dirty="0" smtClean="0">
                <a:solidFill>
                  <a:schemeClr val="bg1"/>
                </a:solidFill>
                <a:latin typeface="Times New Roman" panose="02020603050405020304" pitchFamily="18" charset="0"/>
                <a:cs typeface="Times New Roman" panose="02020603050405020304" pitchFamily="18" charset="0"/>
              </a:rPr>
            </a:br>
            <a:r>
              <a:rPr lang="en-US" altLang="en-US" sz="3200" dirty="0" smtClean="0">
                <a:solidFill>
                  <a:schemeClr val="bg1"/>
                </a:solidFill>
                <a:latin typeface="Times New Roman" panose="02020603050405020304" pitchFamily="18" charset="0"/>
                <a:cs typeface="Times New Roman" panose="02020603050405020304" pitchFamily="18" charset="0"/>
              </a:rPr>
              <a:t>	</a:t>
            </a:r>
            <a:r>
              <a:rPr lang="en-US" altLang="en-US" sz="3200" dirty="0" smtClean="0">
                <a:solidFill>
                  <a:srgbClr val="CC00CC"/>
                </a:solidFill>
                <a:latin typeface="Times New Roman" panose="02020603050405020304" pitchFamily="18" charset="0"/>
                <a:cs typeface="Times New Roman" panose="02020603050405020304" pitchFamily="18" charset="0"/>
              </a:rPr>
              <a:t>Can God trust You with more?</a:t>
            </a:r>
          </a:p>
          <a:p>
            <a:pPr eaLnBrk="1" hangingPunct="1">
              <a:spcBef>
                <a:spcPct val="50000"/>
              </a:spcBef>
            </a:pPr>
            <a:r>
              <a:rPr lang="en-US" altLang="en-US" sz="3200" dirty="0" smtClean="0">
                <a:solidFill>
                  <a:schemeClr val="bg1"/>
                </a:solidFill>
                <a:latin typeface="Times New Roman" panose="02020603050405020304" pitchFamily="18" charset="0"/>
                <a:cs typeface="Times New Roman" panose="02020603050405020304" pitchFamily="18" charset="0"/>
              </a:rPr>
              <a:t>-Let God Be the Master of Your Life</a:t>
            </a:r>
            <a:br>
              <a:rPr lang="en-US" altLang="en-US" sz="3200" dirty="0" smtClean="0">
                <a:solidFill>
                  <a:schemeClr val="bg1"/>
                </a:solidFill>
                <a:latin typeface="Times New Roman" panose="02020603050405020304" pitchFamily="18" charset="0"/>
                <a:cs typeface="Times New Roman" panose="02020603050405020304" pitchFamily="18" charset="0"/>
              </a:rPr>
            </a:br>
            <a:r>
              <a:rPr lang="en-US" altLang="en-US" sz="3200" dirty="0" smtClean="0">
                <a:solidFill>
                  <a:schemeClr val="bg1"/>
                </a:solidFill>
                <a:latin typeface="Times New Roman" panose="02020603050405020304" pitchFamily="18" charset="0"/>
                <a:cs typeface="Times New Roman" panose="02020603050405020304" pitchFamily="18" charset="0"/>
              </a:rPr>
              <a:t>	</a:t>
            </a:r>
            <a:r>
              <a:rPr lang="en-US" altLang="en-US" sz="3200" dirty="0" smtClean="0">
                <a:solidFill>
                  <a:srgbClr val="CC00CC"/>
                </a:solidFill>
                <a:latin typeface="Times New Roman" panose="02020603050405020304" pitchFamily="18" charset="0"/>
                <a:cs typeface="Times New Roman" panose="02020603050405020304" pitchFamily="18" charset="0"/>
              </a:rPr>
              <a:t>Does God really have first place in your life? </a:t>
            </a:r>
            <a:endParaRPr lang="en-US" sz="3200" dirty="0">
              <a:solidFill>
                <a:srgbClr val="CC00CC"/>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94995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792582"/>
            <a:ext cx="7620000" cy="1862048"/>
          </a:xfrm>
          <a:prstGeom prst="rect">
            <a:avLst/>
          </a:prstGeom>
          <a:noFill/>
        </p:spPr>
        <p:txBody>
          <a:bodyPr wrap="square" rtlCol="0">
            <a:spAutoFit/>
          </a:bodyPr>
          <a:lstStyle/>
          <a:p>
            <a:r>
              <a:rPr lang="en-US" sz="115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LESSONS</a:t>
            </a:r>
            <a:endParaRPr lang="en-US" sz="115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914400" y="2443641"/>
            <a:ext cx="4724400" cy="830997"/>
          </a:xfrm>
          <a:prstGeom prst="rect">
            <a:avLst/>
          </a:prstGeom>
          <a:noFill/>
        </p:spPr>
        <p:txBody>
          <a:bodyPr wrap="square" rtlCol="0">
            <a:spAutoFit/>
          </a:bodyPr>
          <a:lstStyle/>
          <a:p>
            <a:r>
              <a:rPr lang="en-US" sz="4800" dirty="0" smtClean="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FROM  A</a:t>
            </a:r>
            <a:endParaRPr lang="en-US" sz="4800"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TextBox 4"/>
          <p:cNvSpPr txBox="1"/>
          <p:nvPr/>
        </p:nvSpPr>
        <p:spPr>
          <a:xfrm>
            <a:off x="3238500" y="1546634"/>
            <a:ext cx="4800600" cy="2646878"/>
          </a:xfrm>
          <a:prstGeom prst="rect">
            <a:avLst/>
          </a:prstGeom>
          <a:noFill/>
        </p:spPr>
        <p:txBody>
          <a:bodyPr wrap="square" rtlCol="0">
            <a:spAutoFit/>
          </a:bodyPr>
          <a:lstStyle/>
          <a:p>
            <a:pPr algn="ctr"/>
            <a:r>
              <a:rPr lang="en-US" sz="16600" dirty="0" smtClean="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rPr>
              <a:t>Crook</a:t>
            </a:r>
            <a:endParaRPr lang="en-US" sz="23900" dirty="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endParaRPr>
          </a:p>
        </p:txBody>
      </p:sp>
    </p:spTree>
    <p:extLst>
      <p:ext uri="{BB962C8B-B14F-4D97-AF65-F5344CB8AC3E}">
        <p14:creationId xmlns:p14="http://schemas.microsoft.com/office/powerpoint/2010/main" val="2460140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62000" y="355759"/>
            <a:ext cx="4876800" cy="2215991"/>
          </a:xfrm>
          <a:prstGeom prst="rect">
            <a:avLst/>
          </a:prstGeom>
          <a:noFill/>
        </p:spPr>
        <p:txBody>
          <a:bodyPr wrap="square" rtlCol="0">
            <a:spAutoFit/>
          </a:bodyPr>
          <a:lstStyle/>
          <a:p>
            <a:pPr fontAlgn="auto">
              <a:spcBef>
                <a:spcPts val="0"/>
              </a:spcBef>
              <a:spcAft>
                <a:spcPts val="0"/>
              </a:spcAft>
            </a:pPr>
            <a:r>
              <a:rPr lang="en-US" sz="13800" dirty="0">
                <a:solidFill>
                  <a:prstClr val="white"/>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ALL</a:t>
            </a:r>
          </a:p>
        </p:txBody>
      </p:sp>
      <p:sp>
        <p:nvSpPr>
          <p:cNvPr id="7" name="TextBox 6"/>
          <p:cNvSpPr txBox="1"/>
          <p:nvPr/>
        </p:nvSpPr>
        <p:spPr>
          <a:xfrm>
            <a:off x="685800" y="438150"/>
            <a:ext cx="2362200" cy="830997"/>
          </a:xfrm>
          <a:prstGeom prst="rect">
            <a:avLst/>
          </a:prstGeom>
          <a:noFill/>
        </p:spPr>
        <p:txBody>
          <a:bodyPr wrap="square" rtlCol="0">
            <a:spAutoFit/>
          </a:bodyPr>
          <a:lstStyle/>
          <a:p>
            <a:pPr fontAlgn="auto">
              <a:spcBef>
                <a:spcPts val="0"/>
              </a:spcBef>
              <a:spcAft>
                <a:spcPts val="0"/>
              </a:spcAft>
            </a:pPr>
            <a:r>
              <a:rPr lang="en-US" sz="4800"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IT’S</a:t>
            </a:r>
          </a:p>
        </p:txBody>
      </p:sp>
      <p:sp>
        <p:nvSpPr>
          <p:cNvPr id="8" name="TextBox 7"/>
          <p:cNvSpPr txBox="1"/>
          <p:nvPr/>
        </p:nvSpPr>
        <p:spPr>
          <a:xfrm>
            <a:off x="685800" y="2162711"/>
            <a:ext cx="3505200" cy="1200329"/>
          </a:xfrm>
          <a:prstGeom prst="rect">
            <a:avLst/>
          </a:prstGeom>
          <a:solidFill>
            <a:schemeClr val="tx1">
              <a:alpha val="42000"/>
            </a:schemeClr>
          </a:solidFill>
        </p:spPr>
        <p:txBody>
          <a:bodyPr wrap="square" rtlCol="0">
            <a:spAutoFit/>
          </a:bodyPr>
          <a:lstStyle/>
          <a:p>
            <a:pPr fontAlgn="auto">
              <a:spcBef>
                <a:spcPts val="0"/>
              </a:spcBef>
              <a:spcAft>
                <a:spcPts val="0"/>
              </a:spcAft>
            </a:pPr>
            <a:r>
              <a:rPr lang="en-US" sz="7200" dirty="0">
                <a:solidFill>
                  <a:srgbClr val="00CC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ABOUT</a:t>
            </a:r>
          </a:p>
        </p:txBody>
      </p:sp>
      <p:sp>
        <p:nvSpPr>
          <p:cNvPr id="5" name="TextBox 4"/>
          <p:cNvSpPr txBox="1"/>
          <p:nvPr/>
        </p:nvSpPr>
        <p:spPr>
          <a:xfrm>
            <a:off x="1447800" y="742950"/>
            <a:ext cx="8991600" cy="4508927"/>
          </a:xfrm>
          <a:prstGeom prst="rect">
            <a:avLst/>
          </a:prstGeom>
          <a:noFill/>
        </p:spPr>
        <p:txBody>
          <a:bodyPr wrap="square" rtlCol="0">
            <a:spAutoFit/>
          </a:bodyPr>
          <a:lstStyle/>
          <a:p>
            <a:pPr algn="ctr" fontAlgn="auto">
              <a:spcBef>
                <a:spcPts val="0"/>
              </a:spcBef>
              <a:spcAft>
                <a:spcPts val="0"/>
              </a:spcAft>
            </a:pPr>
            <a:r>
              <a:rPr lang="en-US" sz="28700" dirty="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rPr>
              <a:t>God</a:t>
            </a:r>
            <a:endParaRPr lang="en-US" sz="41300" dirty="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endParaRPr>
          </a:p>
        </p:txBody>
      </p:sp>
    </p:spTree>
    <p:extLst>
      <p:ext uri="{BB962C8B-B14F-4D97-AF65-F5344CB8AC3E}">
        <p14:creationId xmlns:p14="http://schemas.microsoft.com/office/powerpoint/2010/main" val="1712669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268909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57200" y="792582"/>
            <a:ext cx="7620000" cy="1862048"/>
          </a:xfrm>
          <a:prstGeom prst="rect">
            <a:avLst/>
          </a:prstGeom>
          <a:noFill/>
        </p:spPr>
        <p:txBody>
          <a:bodyPr wrap="square" rtlCol="0">
            <a:spAutoFit/>
          </a:bodyPr>
          <a:lstStyle/>
          <a:p>
            <a:r>
              <a:rPr lang="en-US" sz="11500"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LESSONS</a:t>
            </a:r>
            <a:endParaRPr lang="en-US" sz="115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914400" y="2443641"/>
            <a:ext cx="4724400" cy="830997"/>
          </a:xfrm>
          <a:prstGeom prst="rect">
            <a:avLst/>
          </a:prstGeom>
          <a:noFill/>
        </p:spPr>
        <p:txBody>
          <a:bodyPr wrap="square" rtlCol="0">
            <a:spAutoFit/>
          </a:bodyPr>
          <a:lstStyle/>
          <a:p>
            <a:r>
              <a:rPr lang="en-US" sz="4800" dirty="0" smtClean="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FROM  A</a:t>
            </a:r>
            <a:endParaRPr lang="en-US" sz="4800" dirty="0">
              <a:solidFill>
                <a:srgbClr val="FFC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5" name="TextBox 4"/>
          <p:cNvSpPr txBox="1"/>
          <p:nvPr/>
        </p:nvSpPr>
        <p:spPr>
          <a:xfrm>
            <a:off x="3238500" y="1546634"/>
            <a:ext cx="4800600" cy="2646878"/>
          </a:xfrm>
          <a:prstGeom prst="rect">
            <a:avLst/>
          </a:prstGeom>
          <a:noFill/>
        </p:spPr>
        <p:txBody>
          <a:bodyPr wrap="square" rtlCol="0">
            <a:spAutoFit/>
          </a:bodyPr>
          <a:lstStyle/>
          <a:p>
            <a:pPr algn="ctr"/>
            <a:r>
              <a:rPr lang="en-US" sz="16600" dirty="0" smtClean="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rPr>
              <a:t>Crook</a:t>
            </a:r>
            <a:endParaRPr lang="en-US" sz="23900" dirty="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endParaRPr>
          </a:p>
        </p:txBody>
      </p:sp>
    </p:spTree>
    <p:extLst>
      <p:ext uri="{BB962C8B-B14F-4D97-AF65-F5344CB8AC3E}">
        <p14:creationId xmlns:p14="http://schemas.microsoft.com/office/powerpoint/2010/main" val="27417923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819150"/>
            <a:ext cx="2095500" cy="298132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800600" y="1200150"/>
            <a:ext cx="2438400" cy="1663700"/>
          </a:xfrm>
          <a:prstGeom prst="rect">
            <a:avLst/>
          </a:prstGeom>
          <a:ln w="88900" cap="sq" cmpd="thickThin">
            <a:solidFill>
              <a:srgbClr val="000000"/>
            </a:solidFill>
            <a:prstDash val="solid"/>
            <a:miter lim="800000"/>
          </a:ln>
          <a:effectLst>
            <a:innerShdw blurRad="76200">
              <a:srgbClr val="000000"/>
            </a:inn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40251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917449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114550"/>
            <a:ext cx="9144000" cy="1754326"/>
          </a:xfrm>
          <a:prstGeom prst="rect">
            <a:avLst/>
          </a:prstGeom>
          <a:solidFill>
            <a:schemeClr val="tx1">
              <a:alpha val="78000"/>
            </a:schemeClr>
          </a:solidFill>
        </p:spPr>
        <p:txBody>
          <a:bodyPr wrap="square" rtlCol="0">
            <a:spAutoFit/>
          </a:bodyPr>
          <a:lstStyle/>
          <a:p>
            <a:pPr algn="ctr"/>
            <a:r>
              <a:rPr lang="en-US" sz="6000" dirty="0" smtClean="0">
                <a:solidFill>
                  <a:srgbClr val="CC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FAITH REQUIRES</a:t>
            </a:r>
            <a:r>
              <a:rPr lang="en-US" sz="3600" dirty="0" smtClean="0">
                <a:solidFill>
                  <a:srgbClr val="CC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br>
              <a:rPr lang="en-US" sz="3600" dirty="0" smtClean="0">
                <a:solidFill>
                  <a:srgbClr val="CC00FF"/>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br>
            <a:r>
              <a:rPr lang="en-US" sz="4800" b="1" dirty="0" smtClean="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ACTION</a:t>
            </a:r>
            <a:endParaRPr lang="en-US" sz="4800" b="1"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7" name="TextBox 6"/>
          <p:cNvSpPr txBox="1"/>
          <p:nvPr/>
        </p:nvSpPr>
        <p:spPr>
          <a:xfrm>
            <a:off x="-76200" y="1581150"/>
            <a:ext cx="2156012" cy="4508927"/>
          </a:xfrm>
          <a:prstGeom prst="rect">
            <a:avLst/>
          </a:prstGeom>
          <a:noFill/>
        </p:spPr>
        <p:txBody>
          <a:bodyPr wrap="square" rtlCol="0">
            <a:spAutoFit/>
          </a:bodyPr>
          <a:lstStyle/>
          <a:p>
            <a:r>
              <a:rPr lang="en-US" sz="28700" dirty="0" smtClean="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rPr>
              <a:t>1</a:t>
            </a:r>
            <a:endParaRPr lang="en-US" sz="41300" dirty="0">
              <a:solidFill>
                <a:srgbClr val="CC00FF"/>
              </a:solidFill>
              <a:effectLst>
                <a:outerShdw blurRad="38100" dist="38100" dir="2700000" algn="tl">
                  <a:srgbClr val="000000">
                    <a:alpha val="43137"/>
                  </a:srgbClr>
                </a:outerShdw>
              </a:effectLst>
              <a:latin typeface="Rage Italic" panose="03070502040507070304" pitchFamily="66" charset="0"/>
              <a:cs typeface="Times New Roman" panose="02020603050405020304" pitchFamily="18" charset="0"/>
            </a:endParaRPr>
          </a:p>
        </p:txBody>
      </p:sp>
    </p:spTree>
    <p:extLst>
      <p:ext uri="{BB962C8B-B14F-4D97-AF65-F5344CB8AC3E}">
        <p14:creationId xmlns:p14="http://schemas.microsoft.com/office/powerpoint/2010/main" val="24226726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318" y="666750"/>
            <a:ext cx="9144000" cy="3847207"/>
          </a:xfrm>
          <a:prstGeom prst="rect">
            <a:avLst/>
          </a:prstGeom>
          <a:solidFill>
            <a:schemeClr val="tx1">
              <a:alpha val="78000"/>
            </a:schemeClr>
          </a:solidFill>
        </p:spPr>
        <p:txBody>
          <a:bodyPr wrap="square" rtlCol="0">
            <a:spAutoFit/>
          </a:bodyPr>
          <a:lstStyle/>
          <a:p>
            <a:pPr algn="ctr"/>
            <a:r>
              <a:rPr lang="en-US" sz="3200" dirty="0" smtClean="0">
                <a:solidFill>
                  <a:schemeClr val="bg1"/>
                </a:solidFill>
                <a:latin typeface="Times New Roman" panose="02020603050405020304" pitchFamily="18" charset="0"/>
                <a:cs typeface="Times New Roman" panose="02020603050405020304" pitchFamily="18" charset="0"/>
              </a:rPr>
              <a:t>“The </a:t>
            </a:r>
            <a:r>
              <a:rPr lang="en-US" sz="3200" dirty="0">
                <a:solidFill>
                  <a:schemeClr val="bg1"/>
                </a:solidFill>
                <a:latin typeface="Times New Roman" panose="02020603050405020304" pitchFamily="18" charset="0"/>
                <a:cs typeface="Times New Roman" panose="02020603050405020304" pitchFamily="18" charset="0"/>
              </a:rPr>
              <a:t>master commended the dishonest manager because he had acted shrewdly. For the people of this world are more shrewd in dealing with their own kind than are the people of the light. </a:t>
            </a:r>
            <a:r>
              <a:rPr lang="en-US" sz="3200" dirty="0" smtClean="0">
                <a:solidFill>
                  <a:schemeClr val="bg1"/>
                </a:solidFill>
                <a:latin typeface="Times New Roman" panose="02020603050405020304" pitchFamily="18" charset="0"/>
                <a:cs typeface="Times New Roman" panose="02020603050405020304" pitchFamily="18" charset="0"/>
              </a:rPr>
              <a:t> </a:t>
            </a:r>
            <a:r>
              <a:rPr lang="en-US" sz="3200" dirty="0">
                <a:solidFill>
                  <a:schemeClr val="bg1"/>
                </a:solidFill>
                <a:latin typeface="Times New Roman" panose="02020603050405020304" pitchFamily="18" charset="0"/>
                <a:cs typeface="Times New Roman" panose="02020603050405020304" pitchFamily="18" charset="0"/>
              </a:rPr>
              <a:t>I tell you, use worldly wealth to gain friends for yourselves, so that when it is gone, you will be welcomed into eternal dwellings. </a:t>
            </a:r>
            <a:r>
              <a:rPr lang="en-US" sz="3200" dirty="0" smtClean="0">
                <a:solidFill>
                  <a:srgbClr val="CC00FF"/>
                </a:solidFill>
                <a:latin typeface="Rage Italic" panose="03070502040507070304" pitchFamily="66" charset="0"/>
                <a:cs typeface="Times New Roman" panose="02020603050405020304" pitchFamily="18" charset="0"/>
              </a:rPr>
              <a:t> </a:t>
            </a:r>
          </a:p>
          <a:p>
            <a:pPr algn="ctr"/>
            <a:r>
              <a:rPr lang="en-US" sz="3200" dirty="0" smtClean="0">
                <a:solidFill>
                  <a:srgbClr val="CC00FF"/>
                </a:solidFill>
                <a:latin typeface="Rage Italic" panose="03070502040507070304" pitchFamily="66" charset="0"/>
                <a:cs typeface="Times New Roman" panose="02020603050405020304" pitchFamily="18" charset="0"/>
              </a:rPr>
              <a:t>Luke 16:8-9</a:t>
            </a:r>
            <a:br>
              <a:rPr lang="en-US" sz="3200" dirty="0" smtClean="0">
                <a:solidFill>
                  <a:srgbClr val="CC00FF"/>
                </a:solidFill>
                <a:latin typeface="Rage Italic" panose="03070502040507070304" pitchFamily="66" charset="0"/>
                <a:cs typeface="Times New Roman" panose="02020603050405020304" pitchFamily="18" charset="0"/>
              </a:rPr>
            </a:br>
            <a:r>
              <a:rPr lang="en-US" sz="2000" dirty="0" smtClean="0">
                <a:solidFill>
                  <a:srgbClr val="CC00FF"/>
                </a:solidFill>
                <a:latin typeface="Rage Italic" panose="03070502040507070304" pitchFamily="66" charset="0"/>
                <a:cs typeface="Times New Roman" panose="02020603050405020304" pitchFamily="18" charset="0"/>
              </a:rPr>
              <a:t>New Living Translation</a:t>
            </a:r>
            <a:endParaRPr lang="en-US" sz="3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342282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93402"/>
            <a:ext cx="9144000" cy="4832092"/>
          </a:xfrm>
          <a:prstGeom prst="rect">
            <a:avLst/>
          </a:prstGeom>
          <a:gradFill>
            <a:gsLst>
              <a:gs pos="3000">
                <a:schemeClr val="tx1"/>
              </a:gs>
              <a:gs pos="39000">
                <a:schemeClr val="tx1">
                  <a:alpha val="91000"/>
                </a:schemeClr>
              </a:gs>
              <a:gs pos="72000">
                <a:schemeClr val="tx1">
                  <a:alpha val="28000"/>
                </a:schemeClr>
              </a:gs>
            </a:gsLst>
            <a:lin ang="5400000" scaled="0"/>
          </a:gradFill>
        </p:spPr>
        <p:txBody>
          <a:bodyPr wrap="square" rtlCol="0">
            <a:spAutoFit/>
          </a:bodyPr>
          <a:lstStyle/>
          <a:p>
            <a:pPr algn="ctr"/>
            <a:r>
              <a:rPr lang="en-US" altLang="en-US" sz="3200" dirty="0" smtClean="0">
                <a:solidFill>
                  <a:schemeClr val="bg1"/>
                </a:solidFill>
                <a:latin typeface="Times New Roman" panose="02020603050405020304" pitchFamily="18" charset="0"/>
                <a:cs typeface="Times New Roman" panose="02020603050405020304" pitchFamily="18" charset="0"/>
              </a:rPr>
              <a:t>But there is going to come a time of testing at the judgment day to see what kind of work each builder has done. Everyone’s work will be put through the fire to see whether or not it keeps its value. If the work survives the fire, that builder will </a:t>
            </a:r>
            <a:r>
              <a:rPr lang="en-US" altLang="en-US" sz="3200" u="sng" dirty="0" smtClean="0">
                <a:solidFill>
                  <a:schemeClr val="bg1"/>
                </a:solidFill>
                <a:latin typeface="Times New Roman" panose="02020603050405020304" pitchFamily="18" charset="0"/>
                <a:cs typeface="Times New Roman" panose="02020603050405020304" pitchFamily="18" charset="0"/>
              </a:rPr>
              <a:t>receive a reward</a:t>
            </a:r>
            <a:r>
              <a:rPr lang="en-US" altLang="en-US" sz="3200" dirty="0" smtClean="0">
                <a:solidFill>
                  <a:schemeClr val="bg1"/>
                </a:solidFill>
                <a:latin typeface="Times New Roman" panose="02020603050405020304" pitchFamily="18" charset="0"/>
                <a:cs typeface="Times New Roman" panose="02020603050405020304" pitchFamily="18" charset="0"/>
              </a:rPr>
              <a:t>. But if the work is burned up, the builder will suffer great loss. The builders themselves will be saved, but like someone escaping through a wall of flames.”</a:t>
            </a:r>
            <a:r>
              <a:rPr lang="en-US" altLang="en-US" sz="3200" i="1" dirty="0" smtClean="0">
                <a:solidFill>
                  <a:schemeClr val="bg1"/>
                </a:solidFill>
                <a:latin typeface="Times New Roman" panose="02020603050405020304" pitchFamily="18" charset="0"/>
                <a:cs typeface="Times New Roman" panose="02020603050405020304" pitchFamily="18" charset="0"/>
              </a:rPr>
              <a:t> </a:t>
            </a:r>
            <a:br>
              <a:rPr lang="en-US" altLang="en-US" sz="3200" i="1"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rgbClr val="CC00FF"/>
                </a:solidFill>
                <a:latin typeface="Rage Italic" panose="03070502040507070304" pitchFamily="66" charset="0"/>
                <a:cs typeface="Times New Roman" panose="02020603050405020304" pitchFamily="18" charset="0"/>
              </a:rPr>
              <a:t>1 Corinthians 3:13-15</a:t>
            </a:r>
            <a:br>
              <a:rPr lang="en-US" sz="3200" dirty="0" smtClean="0">
                <a:solidFill>
                  <a:srgbClr val="CC00FF"/>
                </a:solidFill>
                <a:latin typeface="Rage Italic" panose="03070502040507070304" pitchFamily="66" charset="0"/>
                <a:cs typeface="Times New Roman" panose="02020603050405020304" pitchFamily="18" charset="0"/>
              </a:rPr>
            </a:br>
            <a:r>
              <a:rPr lang="en-US" sz="2000" dirty="0" smtClean="0">
                <a:solidFill>
                  <a:srgbClr val="CC00FF"/>
                </a:solidFill>
                <a:latin typeface="Rage Italic" panose="03070502040507070304" pitchFamily="66" charset="0"/>
                <a:cs typeface="Times New Roman" panose="02020603050405020304" pitchFamily="18" charset="0"/>
              </a:rPr>
              <a:t>New Living Translation</a:t>
            </a:r>
            <a:endParaRPr lang="en-US" sz="3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0365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0" y="293402"/>
            <a:ext cx="9144000" cy="4832092"/>
          </a:xfrm>
          <a:prstGeom prst="rect">
            <a:avLst/>
          </a:prstGeom>
          <a:gradFill>
            <a:gsLst>
              <a:gs pos="3000">
                <a:schemeClr val="tx1"/>
              </a:gs>
              <a:gs pos="39000">
                <a:schemeClr val="tx1">
                  <a:alpha val="91000"/>
                </a:schemeClr>
              </a:gs>
              <a:gs pos="72000">
                <a:schemeClr val="tx1">
                  <a:alpha val="28000"/>
                </a:schemeClr>
              </a:gs>
            </a:gsLst>
            <a:lin ang="5400000" scaled="0"/>
          </a:gradFill>
        </p:spPr>
        <p:txBody>
          <a:bodyPr wrap="square" rtlCol="0">
            <a:spAutoFit/>
          </a:bodyPr>
          <a:lstStyle/>
          <a:p>
            <a:pPr algn="ctr"/>
            <a:r>
              <a:rPr lang="en-US" altLang="en-US" sz="3200" dirty="0" smtClean="0">
                <a:solidFill>
                  <a:schemeClr val="bg1"/>
                </a:solidFill>
                <a:latin typeface="Times New Roman" panose="02020603050405020304" pitchFamily="18" charset="0"/>
                <a:cs typeface="Times New Roman" panose="02020603050405020304" pitchFamily="18" charset="0"/>
              </a:rPr>
              <a:t>“Don’t store up treasures here on earth, </a:t>
            </a:r>
            <a:br>
              <a:rPr lang="en-US" altLang="en-US" sz="3200" dirty="0" smtClean="0">
                <a:solidFill>
                  <a:schemeClr val="bg1"/>
                </a:solidFill>
                <a:latin typeface="Times New Roman" panose="02020603050405020304" pitchFamily="18" charset="0"/>
                <a:cs typeface="Times New Roman" panose="02020603050405020304" pitchFamily="18" charset="0"/>
              </a:rPr>
            </a:br>
            <a:r>
              <a:rPr lang="en-US" altLang="en-US" sz="3200" dirty="0" smtClean="0">
                <a:solidFill>
                  <a:schemeClr val="bg1"/>
                </a:solidFill>
                <a:latin typeface="Times New Roman" panose="02020603050405020304" pitchFamily="18" charset="0"/>
                <a:cs typeface="Times New Roman" panose="02020603050405020304" pitchFamily="18" charset="0"/>
              </a:rPr>
              <a:t>where they can be eaten by moths and get rusty, </a:t>
            </a:r>
            <a:br>
              <a:rPr lang="en-US" altLang="en-US" sz="3200" dirty="0" smtClean="0">
                <a:solidFill>
                  <a:schemeClr val="bg1"/>
                </a:solidFill>
                <a:latin typeface="Times New Roman" panose="02020603050405020304" pitchFamily="18" charset="0"/>
                <a:cs typeface="Times New Roman" panose="02020603050405020304" pitchFamily="18" charset="0"/>
              </a:rPr>
            </a:br>
            <a:r>
              <a:rPr lang="en-US" altLang="en-US" sz="3200" dirty="0" smtClean="0">
                <a:solidFill>
                  <a:schemeClr val="bg1"/>
                </a:solidFill>
                <a:latin typeface="Times New Roman" panose="02020603050405020304" pitchFamily="18" charset="0"/>
                <a:cs typeface="Times New Roman" panose="02020603050405020304" pitchFamily="18" charset="0"/>
              </a:rPr>
              <a:t>and where thieves break in and steal. </a:t>
            </a:r>
            <a:br>
              <a:rPr lang="en-US" altLang="en-US" sz="3200" dirty="0" smtClean="0">
                <a:solidFill>
                  <a:schemeClr val="bg1"/>
                </a:solidFill>
                <a:latin typeface="Times New Roman" panose="02020603050405020304" pitchFamily="18" charset="0"/>
                <a:cs typeface="Times New Roman" panose="02020603050405020304" pitchFamily="18" charset="0"/>
              </a:rPr>
            </a:br>
            <a:r>
              <a:rPr lang="en-US" altLang="en-US" sz="3200" dirty="0" smtClean="0">
                <a:solidFill>
                  <a:schemeClr val="bg1"/>
                </a:solidFill>
                <a:latin typeface="Times New Roman" panose="02020603050405020304" pitchFamily="18" charset="0"/>
                <a:cs typeface="Times New Roman" panose="02020603050405020304" pitchFamily="18" charset="0"/>
              </a:rPr>
              <a:t>Store your treasures in heaven, </a:t>
            </a:r>
            <a:br>
              <a:rPr lang="en-US" altLang="en-US" sz="3200" dirty="0" smtClean="0">
                <a:solidFill>
                  <a:schemeClr val="bg1"/>
                </a:solidFill>
                <a:latin typeface="Times New Roman" panose="02020603050405020304" pitchFamily="18" charset="0"/>
                <a:cs typeface="Times New Roman" panose="02020603050405020304" pitchFamily="18" charset="0"/>
              </a:rPr>
            </a:br>
            <a:r>
              <a:rPr lang="en-US" altLang="en-US" sz="3200" dirty="0" smtClean="0">
                <a:solidFill>
                  <a:schemeClr val="bg1"/>
                </a:solidFill>
                <a:latin typeface="Times New Roman" panose="02020603050405020304" pitchFamily="18" charset="0"/>
                <a:cs typeface="Times New Roman" panose="02020603050405020304" pitchFamily="18" charset="0"/>
              </a:rPr>
              <a:t>where they will never become moth-eaten or rusty </a:t>
            </a:r>
            <a:br>
              <a:rPr lang="en-US" altLang="en-US" sz="3200" dirty="0" smtClean="0">
                <a:solidFill>
                  <a:schemeClr val="bg1"/>
                </a:solidFill>
                <a:latin typeface="Times New Roman" panose="02020603050405020304" pitchFamily="18" charset="0"/>
                <a:cs typeface="Times New Roman" panose="02020603050405020304" pitchFamily="18" charset="0"/>
              </a:rPr>
            </a:br>
            <a:r>
              <a:rPr lang="en-US" altLang="en-US" sz="3200" dirty="0" smtClean="0">
                <a:solidFill>
                  <a:schemeClr val="bg1"/>
                </a:solidFill>
                <a:latin typeface="Times New Roman" panose="02020603050405020304" pitchFamily="18" charset="0"/>
                <a:cs typeface="Times New Roman" panose="02020603050405020304" pitchFamily="18" charset="0"/>
              </a:rPr>
              <a:t>and where they will be safe from thieves. </a:t>
            </a:r>
            <a:br>
              <a:rPr lang="en-US" altLang="en-US" sz="3200" dirty="0" smtClean="0">
                <a:solidFill>
                  <a:schemeClr val="bg1"/>
                </a:solidFill>
                <a:latin typeface="Times New Roman" panose="02020603050405020304" pitchFamily="18" charset="0"/>
                <a:cs typeface="Times New Roman" panose="02020603050405020304" pitchFamily="18" charset="0"/>
              </a:rPr>
            </a:br>
            <a:r>
              <a:rPr lang="en-US" altLang="en-US" sz="3200" dirty="0" smtClean="0">
                <a:solidFill>
                  <a:schemeClr val="bg1"/>
                </a:solidFill>
                <a:latin typeface="Times New Roman" panose="02020603050405020304" pitchFamily="18" charset="0"/>
                <a:cs typeface="Times New Roman" panose="02020603050405020304" pitchFamily="18" charset="0"/>
              </a:rPr>
              <a:t>Wherever your treasure is, there your heart and thoughts will also be.” </a:t>
            </a:r>
            <a:br>
              <a:rPr lang="en-US" altLang="en-US" sz="3200" dirty="0" smtClean="0">
                <a:solidFill>
                  <a:schemeClr val="bg1"/>
                </a:solidFill>
                <a:latin typeface="Times New Roman" panose="02020603050405020304" pitchFamily="18" charset="0"/>
                <a:cs typeface="Times New Roman" panose="02020603050405020304" pitchFamily="18" charset="0"/>
              </a:rPr>
            </a:br>
            <a:r>
              <a:rPr lang="en-US" sz="3200" dirty="0" smtClean="0">
                <a:solidFill>
                  <a:srgbClr val="CC00FF"/>
                </a:solidFill>
                <a:latin typeface="Rage Italic" panose="03070502040507070304" pitchFamily="66" charset="0"/>
                <a:cs typeface="Times New Roman" panose="02020603050405020304" pitchFamily="18" charset="0"/>
              </a:rPr>
              <a:t>Matthew 6:19-22</a:t>
            </a:r>
            <a:br>
              <a:rPr lang="en-US" sz="3200" dirty="0" smtClean="0">
                <a:solidFill>
                  <a:srgbClr val="CC00FF"/>
                </a:solidFill>
                <a:latin typeface="Rage Italic" panose="03070502040507070304" pitchFamily="66" charset="0"/>
                <a:cs typeface="Times New Roman" panose="02020603050405020304" pitchFamily="18" charset="0"/>
              </a:rPr>
            </a:br>
            <a:r>
              <a:rPr lang="en-US" sz="2000" dirty="0" smtClean="0">
                <a:solidFill>
                  <a:srgbClr val="CC00FF"/>
                </a:solidFill>
                <a:latin typeface="Rage Italic" panose="03070502040507070304" pitchFamily="66" charset="0"/>
                <a:cs typeface="Times New Roman" panose="02020603050405020304" pitchFamily="18" charset="0"/>
              </a:rPr>
              <a:t>New Living Translation</a:t>
            </a:r>
            <a:endParaRPr lang="en-US" sz="3200" dirty="0">
              <a:solidFill>
                <a:schemeClr val="bg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861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1524</TotalTime>
  <Words>307</Words>
  <Application>Microsoft Office PowerPoint</Application>
  <PresentationFormat>On-screen Show (16:9)</PresentationFormat>
  <Paragraphs>43</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Apple Valley Baptist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Story of the Crooked Employee</dc:title>
  <dc:creator>Jim Smith</dc:creator>
  <cp:lastModifiedBy>jim.smith</cp:lastModifiedBy>
  <cp:revision>19</cp:revision>
  <dcterms:created xsi:type="dcterms:W3CDTF">2003-01-07T22:20:31Z</dcterms:created>
  <dcterms:modified xsi:type="dcterms:W3CDTF">2016-04-13T01:04:40Z</dcterms:modified>
</cp:coreProperties>
</file>