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305" r:id="rId3"/>
    <p:sldId id="306" r:id="rId4"/>
    <p:sldId id="259" r:id="rId5"/>
    <p:sldId id="262" r:id="rId6"/>
    <p:sldId id="307" r:id="rId7"/>
    <p:sldId id="260" r:id="rId8"/>
    <p:sldId id="263" r:id="rId9"/>
    <p:sldId id="265" r:id="rId10"/>
    <p:sldId id="308" r:id="rId11"/>
    <p:sldId id="264" r:id="rId12"/>
    <p:sldId id="266" r:id="rId13"/>
    <p:sldId id="309" r:id="rId14"/>
    <p:sldId id="269" r:id="rId15"/>
    <p:sldId id="311" r:id="rId16"/>
    <p:sldId id="312" r:id="rId17"/>
    <p:sldId id="313" r:id="rId18"/>
    <p:sldId id="310" r:id="rId19"/>
    <p:sldId id="314" r:id="rId20"/>
    <p:sldId id="315" r:id="rId21"/>
    <p:sldId id="316" r:id="rId22"/>
    <p:sldId id="268" r:id="rId23"/>
    <p:sldId id="317" r:id="rId24"/>
    <p:sldId id="318" r:id="rId25"/>
    <p:sldId id="271" r:id="rId26"/>
    <p:sldId id="319" r:id="rId27"/>
    <p:sldId id="321" r:id="rId28"/>
    <p:sldId id="279" r:id="rId29"/>
    <p:sldId id="322" r:id="rId30"/>
    <p:sldId id="323" r:id="rId31"/>
    <p:sldId id="324" r:id="rId32"/>
    <p:sldId id="325" r:id="rId33"/>
    <p:sldId id="326" r:id="rId34"/>
    <p:sldId id="327" r:id="rId35"/>
    <p:sldId id="329" r:id="rId36"/>
    <p:sldId id="330" r:id="rId37"/>
    <p:sldId id="275" r:id="rId38"/>
    <p:sldId id="337" r:id="rId39"/>
    <p:sldId id="331" r:id="rId40"/>
    <p:sldId id="332" r:id="rId41"/>
    <p:sldId id="333" r:id="rId42"/>
    <p:sldId id="334" r:id="rId43"/>
    <p:sldId id="335" r:id="rId44"/>
    <p:sldId id="276" r:id="rId45"/>
    <p:sldId id="336" r:id="rId4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B9F3"/>
    <a:srgbClr val="8ADBEE"/>
    <a:srgbClr val="000066"/>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8" d="100"/>
          <a:sy n="148" d="100"/>
        </p:scale>
        <p:origin x="-564"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8C3BCC-2B24-476A-BC8D-827500938047}"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3506034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C3BCC-2B24-476A-BC8D-827500938047}"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2176096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C3BCC-2B24-476A-BC8D-827500938047}"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2855896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C3BCC-2B24-476A-BC8D-827500938047}"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1291630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8C3BCC-2B24-476A-BC8D-827500938047}"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153428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8C3BCC-2B24-476A-BC8D-827500938047}"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3128657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8C3BCC-2B24-476A-BC8D-827500938047}"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8731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8C3BCC-2B24-476A-BC8D-827500938047}"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11699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8C3BCC-2B24-476A-BC8D-827500938047}"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2901335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C3BCC-2B24-476A-BC8D-827500938047}"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1954307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C3BCC-2B24-476A-BC8D-827500938047}"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19316-EA8D-4E72-AD21-A9326BB971B8}" type="slidenum">
              <a:rPr lang="en-US" smtClean="0"/>
              <a:t>‹#›</a:t>
            </a:fld>
            <a:endParaRPr lang="en-US"/>
          </a:p>
        </p:txBody>
      </p:sp>
    </p:spTree>
    <p:extLst>
      <p:ext uri="{BB962C8B-B14F-4D97-AF65-F5344CB8AC3E}">
        <p14:creationId xmlns:p14="http://schemas.microsoft.com/office/powerpoint/2010/main" val="2390275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C8C3BCC-2B24-476A-BC8D-827500938047}" type="datetimeFigureOut">
              <a:rPr lang="en-US" smtClean="0"/>
              <a:t>1/12/2017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9919316-EA8D-4E72-AD21-A9326BB971B8}" type="slidenum">
              <a:rPr lang="en-US" smtClean="0"/>
              <a:t>‹#›</a:t>
            </a:fld>
            <a:endParaRPr lang="en-US"/>
          </a:p>
        </p:txBody>
      </p:sp>
    </p:spTree>
    <p:extLst>
      <p:ext uri="{BB962C8B-B14F-4D97-AF65-F5344CB8AC3E}">
        <p14:creationId xmlns:p14="http://schemas.microsoft.com/office/powerpoint/2010/main" val="2060862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663318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428750"/>
            <a:ext cx="6553200" cy="523220"/>
          </a:xfrm>
          <a:prstGeom prst="rect">
            <a:avLst/>
          </a:prstGeom>
          <a:noFill/>
        </p:spPr>
        <p:txBody>
          <a:bodyPr wrap="square" rtlCol="0">
            <a:spAutoFit/>
          </a:bodyPr>
          <a:lstStyle/>
          <a:p>
            <a:r>
              <a:rPr lang="en-US" sz="2800" b="1" dirty="0" smtClean="0">
                <a:solidFill>
                  <a:schemeClr val="bg1"/>
                </a:solidFill>
                <a:effectLst>
                  <a:outerShdw blurRad="38100" dist="38100" dir="2700000" algn="tl">
                    <a:srgbClr val="000000"/>
                  </a:outerShdw>
                </a:effectLst>
              </a:rPr>
              <a:t>Before every </a:t>
            </a:r>
            <a:r>
              <a:rPr lang="en-US" sz="2800" b="1" u="sng" dirty="0" smtClean="0">
                <a:solidFill>
                  <a:schemeClr val="bg1"/>
                </a:solidFill>
                <a:effectLst>
                  <a:outerShdw blurRad="38100" dist="38100" dir="2700000" algn="tl">
                    <a:srgbClr val="000000"/>
                  </a:outerShdw>
                </a:effectLst>
              </a:rPr>
              <a:t>BLESSING</a:t>
            </a:r>
            <a:r>
              <a:rPr lang="en-US" sz="2800" b="1" dirty="0" smtClean="0">
                <a:solidFill>
                  <a:schemeClr val="bg1"/>
                </a:solidFill>
                <a:effectLst>
                  <a:outerShdw blurRad="38100" dist="38100" dir="2700000" algn="tl">
                    <a:srgbClr val="000000"/>
                  </a:outerShdw>
                </a:effectLst>
              </a:rPr>
              <a:t> there is a </a:t>
            </a:r>
            <a:r>
              <a:rPr lang="en-US" sz="2800" b="1" u="sng" dirty="0" smtClean="0">
                <a:solidFill>
                  <a:schemeClr val="bg1"/>
                </a:solidFill>
                <a:effectLst>
                  <a:outerShdw blurRad="38100" dist="38100" dir="2700000" algn="tl">
                    <a:srgbClr val="000000"/>
                  </a:outerShdw>
                </a:effectLst>
              </a:rPr>
              <a:t>TESTING</a:t>
            </a:r>
            <a:endParaRPr lang="en-US" sz="2800" b="1" u="sng" dirty="0">
              <a:solidFill>
                <a:schemeClr val="bg1"/>
              </a:solidFill>
              <a:effectLst>
                <a:outerShdw blurRad="38100" dist="38100" dir="2700000" algn="tl">
                  <a:srgbClr val="000000"/>
                </a:outerShdw>
              </a:effectLst>
            </a:endParaRPr>
          </a:p>
        </p:txBody>
      </p:sp>
    </p:spTree>
    <p:extLst>
      <p:ext uri="{BB962C8B-B14F-4D97-AF65-F5344CB8AC3E}">
        <p14:creationId xmlns:p14="http://schemas.microsoft.com/office/powerpoint/2010/main" val="1946587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123950"/>
            <a:ext cx="6553200" cy="1569660"/>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outerShdw>
                </a:effectLst>
              </a:rPr>
              <a:t>“On the contrary, we speak as those approved by God to be entrusted with the gospel. We are not trying to please people but God, who tests our hearts</a:t>
            </a:r>
            <a:r>
              <a:rPr lang="en-US" sz="2400" b="1" dirty="0" smtClean="0">
                <a:solidFill>
                  <a:schemeClr val="bg1"/>
                </a:solidFill>
                <a:effectLst>
                  <a:outerShdw blurRad="38100" dist="38100" dir="2700000" algn="tl">
                    <a:srgbClr val="000000"/>
                  </a:outerShdw>
                </a:effectLst>
              </a:rPr>
              <a:t>.”</a:t>
            </a:r>
            <a:endParaRPr lang="en-US" sz="2400" b="1" dirty="0">
              <a:solidFill>
                <a:schemeClr val="bg1"/>
              </a:solidFill>
              <a:effectLst>
                <a:outerShdw blurRad="38100" dist="38100" dir="2700000" algn="tl">
                  <a:srgbClr val="000000"/>
                </a:outerShdw>
              </a:effectLst>
            </a:endParaRPr>
          </a:p>
        </p:txBody>
      </p:sp>
      <p:sp>
        <p:nvSpPr>
          <p:cNvPr id="5" name="TextBox 4"/>
          <p:cNvSpPr txBox="1"/>
          <p:nvPr/>
        </p:nvSpPr>
        <p:spPr>
          <a:xfrm>
            <a:off x="4191000" y="4042886"/>
            <a:ext cx="4038600" cy="738664"/>
          </a:xfrm>
          <a:prstGeom prst="rect">
            <a:avLst/>
          </a:prstGeom>
          <a:noFill/>
        </p:spPr>
        <p:txBody>
          <a:bodyPr wrap="square" rtlCol="0">
            <a:spAutoFit/>
          </a:bodyPr>
          <a:lstStyle/>
          <a:p>
            <a:r>
              <a:rPr lang="en-US" sz="2800" b="1" dirty="0" smtClean="0"/>
              <a:t>1 THESSALONIANS 2:4</a:t>
            </a:r>
            <a:br>
              <a:rPr lang="en-US" sz="2800" b="1" dirty="0" smtClean="0"/>
            </a:br>
            <a:r>
              <a:rPr lang="en-US" sz="1400" dirty="0" smtClean="0"/>
              <a:t>new international version</a:t>
            </a:r>
            <a:endParaRPr lang="en-US" sz="1400" dirty="0"/>
          </a:p>
        </p:txBody>
      </p:sp>
      <p:cxnSp>
        <p:nvCxnSpPr>
          <p:cNvPr id="6" name="Straight Connector 5"/>
          <p:cNvCxnSpPr/>
          <p:nvPr/>
        </p:nvCxnSpPr>
        <p:spPr>
          <a:xfrm>
            <a:off x="4267200" y="4476750"/>
            <a:ext cx="32766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183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6800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7214" y="1352550"/>
            <a:ext cx="6553200" cy="954107"/>
          </a:xfrm>
          <a:prstGeom prst="rect">
            <a:avLst/>
          </a:prstGeom>
          <a:noFill/>
        </p:spPr>
        <p:txBody>
          <a:bodyPr wrap="square" rtlCol="0">
            <a:spAutoFit/>
          </a:bodyPr>
          <a:lstStyle/>
          <a:p>
            <a:pPr algn="ctr"/>
            <a:r>
              <a:rPr lang="en-US" sz="2800" b="1" dirty="0">
                <a:solidFill>
                  <a:schemeClr val="bg1"/>
                </a:solidFill>
                <a:effectLst>
                  <a:outerShdw blurRad="38100" dist="38100" dir="2700000" algn="tl">
                    <a:srgbClr val="000000"/>
                  </a:outerShdw>
                </a:effectLst>
              </a:rPr>
              <a:t>God </a:t>
            </a:r>
            <a:r>
              <a:rPr lang="en-US" sz="2800" b="1" u="sng" dirty="0" smtClean="0">
                <a:solidFill>
                  <a:schemeClr val="bg1"/>
                </a:solidFill>
                <a:effectLst>
                  <a:outerShdw blurRad="38100" dist="38100" dir="2700000" algn="tl">
                    <a:srgbClr val="000000"/>
                  </a:outerShdw>
                </a:effectLst>
              </a:rPr>
              <a:t>TESTS</a:t>
            </a:r>
            <a:r>
              <a:rPr lang="en-US" sz="2800" b="1" dirty="0" smtClean="0">
                <a:solidFill>
                  <a:schemeClr val="bg1"/>
                </a:solidFill>
                <a:effectLst>
                  <a:outerShdw blurRad="38100" dist="38100" dir="2700000" algn="tl">
                    <a:srgbClr val="000000"/>
                  </a:outerShdw>
                </a:effectLst>
              </a:rPr>
              <a:t> us </a:t>
            </a:r>
            <a:r>
              <a:rPr lang="en-US" sz="2800" b="1" dirty="0">
                <a:solidFill>
                  <a:schemeClr val="bg1"/>
                </a:solidFill>
                <a:effectLst>
                  <a:outerShdw blurRad="38100" dist="38100" dir="2700000" algn="tl">
                    <a:srgbClr val="000000"/>
                  </a:outerShdw>
                </a:effectLst>
              </a:rPr>
              <a:t>with stress </a:t>
            </a:r>
            <a:r>
              <a:rPr lang="en-US" sz="2800" b="1" dirty="0" smtClean="0">
                <a:solidFill>
                  <a:schemeClr val="bg1"/>
                </a:solidFill>
                <a:effectLst>
                  <a:outerShdw blurRad="38100" dist="38100" dir="2700000" algn="tl">
                    <a:srgbClr val="000000"/>
                  </a:outerShdw>
                </a:effectLst>
              </a:rPr>
              <a:t/>
            </a:r>
            <a:br>
              <a:rPr lang="en-US" sz="2800" b="1" dirty="0" smtClean="0">
                <a:solidFill>
                  <a:schemeClr val="bg1"/>
                </a:solidFill>
                <a:effectLst>
                  <a:outerShdw blurRad="38100" dist="38100" dir="2700000" algn="tl">
                    <a:srgbClr val="000000"/>
                  </a:outerShdw>
                </a:effectLst>
              </a:rPr>
            </a:br>
            <a:r>
              <a:rPr lang="en-US" sz="2800" b="1" dirty="0" smtClean="0">
                <a:solidFill>
                  <a:schemeClr val="bg1"/>
                </a:solidFill>
                <a:effectLst>
                  <a:outerShdw blurRad="38100" dist="38100" dir="2700000" algn="tl">
                    <a:srgbClr val="000000"/>
                  </a:outerShdw>
                </a:effectLst>
              </a:rPr>
              <a:t>before </a:t>
            </a:r>
            <a:r>
              <a:rPr lang="en-US" sz="2800" b="1" dirty="0">
                <a:solidFill>
                  <a:schemeClr val="bg1"/>
                </a:solidFill>
                <a:effectLst>
                  <a:outerShdw blurRad="38100" dist="38100" dir="2700000" algn="tl">
                    <a:srgbClr val="000000"/>
                  </a:outerShdw>
                </a:effectLst>
              </a:rPr>
              <a:t>he </a:t>
            </a:r>
            <a:r>
              <a:rPr lang="en-US" sz="2800" b="1" u="sng" dirty="0" smtClean="0">
                <a:solidFill>
                  <a:schemeClr val="bg1"/>
                </a:solidFill>
                <a:effectLst>
                  <a:outerShdw blurRad="38100" dist="38100" dir="2700000" algn="tl">
                    <a:srgbClr val="000000"/>
                  </a:outerShdw>
                </a:effectLst>
              </a:rPr>
              <a:t>TRUST</a:t>
            </a:r>
            <a:r>
              <a:rPr lang="en-US" sz="2800" b="1" dirty="0" smtClean="0">
                <a:solidFill>
                  <a:schemeClr val="bg1"/>
                </a:solidFill>
                <a:effectLst>
                  <a:outerShdw blurRad="38100" dist="38100" dir="2700000" algn="tl">
                    <a:srgbClr val="000000"/>
                  </a:outerShdw>
                </a:effectLst>
              </a:rPr>
              <a:t> us </a:t>
            </a:r>
            <a:r>
              <a:rPr lang="en-US" sz="2800" b="1" dirty="0">
                <a:solidFill>
                  <a:schemeClr val="bg1"/>
                </a:solidFill>
                <a:effectLst>
                  <a:outerShdw blurRad="38100" dist="38100" dir="2700000" algn="tl">
                    <a:srgbClr val="000000"/>
                  </a:outerShdw>
                </a:effectLst>
              </a:rPr>
              <a:t>with success</a:t>
            </a:r>
            <a:endParaRPr lang="en-US" sz="2800" b="1" u="sng" dirty="0">
              <a:solidFill>
                <a:schemeClr val="bg1"/>
              </a:solidFill>
              <a:effectLst>
                <a:outerShdw blurRad="38100" dist="38100" dir="2700000" algn="tl">
                  <a:srgbClr val="000000"/>
                </a:outerShdw>
              </a:effectLst>
            </a:endParaRPr>
          </a:p>
        </p:txBody>
      </p:sp>
    </p:spTree>
    <p:extLst>
      <p:ext uri="{BB962C8B-B14F-4D97-AF65-F5344CB8AC3E}">
        <p14:creationId xmlns:p14="http://schemas.microsoft.com/office/powerpoint/2010/main" val="3512319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38150"/>
            <a:ext cx="6553200" cy="2677656"/>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outerShdw>
                </a:effectLst>
              </a:rPr>
              <a:t>Then the king ordered Ashpenaz, chief of his court officials, to bring into the king’s service some of the Israelites from the royal family and the nobility— </a:t>
            </a:r>
            <a:r>
              <a:rPr lang="en-US" sz="2400" b="1" dirty="0" smtClean="0">
                <a:solidFill>
                  <a:schemeClr val="bg1"/>
                </a:solidFill>
                <a:effectLst>
                  <a:outerShdw blurRad="38100" dist="38100" dir="2700000" algn="tl">
                    <a:srgbClr val="000000"/>
                  </a:outerShdw>
                </a:effectLst>
              </a:rPr>
              <a:t>young </a:t>
            </a:r>
            <a:r>
              <a:rPr lang="en-US" sz="2400" b="1" dirty="0">
                <a:solidFill>
                  <a:schemeClr val="bg1"/>
                </a:solidFill>
                <a:effectLst>
                  <a:outerShdw blurRad="38100" dist="38100" dir="2700000" algn="tl">
                    <a:srgbClr val="000000"/>
                  </a:outerShdw>
                </a:effectLst>
              </a:rPr>
              <a:t>men without any physical defect, handsome, showing aptitude for every kind of learning, well informed, quick to understand, and qualified to serve in the king’s palace. </a:t>
            </a:r>
          </a:p>
        </p:txBody>
      </p:sp>
      <p:sp>
        <p:nvSpPr>
          <p:cNvPr id="5" name="TextBox 4"/>
          <p:cNvSpPr txBox="1"/>
          <p:nvPr/>
        </p:nvSpPr>
        <p:spPr>
          <a:xfrm>
            <a:off x="5791200" y="3943350"/>
            <a:ext cx="2895600" cy="738664"/>
          </a:xfrm>
          <a:prstGeom prst="rect">
            <a:avLst/>
          </a:prstGeom>
          <a:noFill/>
        </p:spPr>
        <p:txBody>
          <a:bodyPr wrap="square" rtlCol="0">
            <a:spAutoFit/>
          </a:bodyPr>
          <a:lstStyle/>
          <a:p>
            <a:r>
              <a:rPr lang="en-US" sz="2800" b="1" dirty="0" smtClean="0"/>
              <a:t>DANIEL 1:3-4</a:t>
            </a:r>
            <a:br>
              <a:rPr lang="en-US" sz="2800" b="1" dirty="0" smtClean="0"/>
            </a:br>
            <a:r>
              <a:rPr lang="en-US" sz="1400" dirty="0" smtClean="0"/>
              <a:t>new living translation</a:t>
            </a:r>
            <a:endParaRPr lang="en-US" sz="1400" dirty="0"/>
          </a:p>
        </p:txBody>
      </p:sp>
      <p:cxnSp>
        <p:nvCxnSpPr>
          <p:cNvPr id="6" name="Straight Connector 5"/>
          <p:cNvCxnSpPr/>
          <p:nvPr/>
        </p:nvCxnSpPr>
        <p:spPr>
          <a:xfrm>
            <a:off x="5867400" y="4400550"/>
            <a:ext cx="198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922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42950"/>
            <a:ext cx="6553200" cy="2308324"/>
          </a:xfrm>
          <a:prstGeom prst="rect">
            <a:avLst/>
          </a:prstGeom>
          <a:noFill/>
        </p:spPr>
        <p:txBody>
          <a:bodyPr wrap="square" rtlCol="0">
            <a:spAutoFit/>
          </a:bodyPr>
          <a:lstStyle/>
          <a:p>
            <a:endParaRPr lang="en-US" sz="2400" b="1" dirty="0" smtClean="0">
              <a:solidFill>
                <a:schemeClr val="bg1"/>
              </a:solidFill>
              <a:effectLst>
                <a:outerShdw blurRad="38100" dist="38100" dir="2700000" algn="tl">
                  <a:srgbClr val="000000"/>
                </a:outerShdw>
              </a:effectLst>
            </a:endParaRPr>
          </a:p>
          <a:p>
            <a:r>
              <a:rPr lang="en-US" sz="2400" b="1" dirty="0" smtClean="0">
                <a:solidFill>
                  <a:schemeClr val="bg1"/>
                </a:solidFill>
                <a:effectLst>
                  <a:outerShdw blurRad="38100" dist="38100" dir="2700000" algn="tl">
                    <a:srgbClr val="000000"/>
                  </a:outerShdw>
                </a:effectLst>
              </a:rPr>
              <a:t>He </a:t>
            </a:r>
            <a:r>
              <a:rPr lang="en-US" sz="2400" b="1" dirty="0">
                <a:solidFill>
                  <a:schemeClr val="bg1"/>
                </a:solidFill>
                <a:effectLst>
                  <a:outerShdw blurRad="38100" dist="38100" dir="2700000" algn="tl">
                    <a:srgbClr val="000000"/>
                  </a:outerShdw>
                </a:effectLst>
              </a:rPr>
              <a:t>was to teach them the language and literature of the </a:t>
            </a:r>
            <a:r>
              <a:rPr lang="en-US" sz="2400" b="1" dirty="0" smtClean="0">
                <a:solidFill>
                  <a:schemeClr val="bg1"/>
                </a:solidFill>
                <a:effectLst>
                  <a:outerShdw blurRad="38100" dist="38100" dir="2700000" algn="tl">
                    <a:srgbClr val="000000"/>
                  </a:outerShdw>
                </a:effectLst>
              </a:rPr>
              <a:t>Babylonians. </a:t>
            </a:r>
            <a:r>
              <a:rPr lang="en-US" sz="2400" b="1" dirty="0">
                <a:solidFill>
                  <a:schemeClr val="bg1"/>
                </a:solidFill>
                <a:effectLst>
                  <a:outerShdw blurRad="38100" dist="38100" dir="2700000" algn="tl">
                    <a:srgbClr val="000000"/>
                  </a:outerShdw>
                </a:effectLst>
              </a:rPr>
              <a:t>The king assigned them a daily amount of food and wine from the king’s table. They were to be trained for three years, and after that they were to enter the king’s service.</a:t>
            </a:r>
          </a:p>
        </p:txBody>
      </p:sp>
      <p:sp>
        <p:nvSpPr>
          <p:cNvPr id="5" name="TextBox 4"/>
          <p:cNvSpPr txBox="1"/>
          <p:nvPr/>
        </p:nvSpPr>
        <p:spPr>
          <a:xfrm>
            <a:off x="4572000" y="3943350"/>
            <a:ext cx="2895600" cy="738664"/>
          </a:xfrm>
          <a:prstGeom prst="rect">
            <a:avLst/>
          </a:prstGeom>
          <a:noFill/>
        </p:spPr>
        <p:txBody>
          <a:bodyPr wrap="square" rtlCol="0">
            <a:spAutoFit/>
          </a:bodyPr>
          <a:lstStyle/>
          <a:p>
            <a:r>
              <a:rPr lang="en-US" sz="2800" b="1" dirty="0" smtClean="0"/>
              <a:t>DANIEL 1:4-5</a:t>
            </a:r>
            <a:br>
              <a:rPr lang="en-US" sz="2800" b="1" dirty="0" smtClean="0"/>
            </a:br>
            <a:r>
              <a:rPr lang="en-US" sz="1400" dirty="0" smtClean="0"/>
              <a:t>new living translation</a:t>
            </a:r>
            <a:endParaRPr lang="en-US" sz="1400" dirty="0"/>
          </a:p>
        </p:txBody>
      </p:sp>
      <p:cxnSp>
        <p:nvCxnSpPr>
          <p:cNvPr id="6" name="Straight Connector 5"/>
          <p:cNvCxnSpPr/>
          <p:nvPr/>
        </p:nvCxnSpPr>
        <p:spPr>
          <a:xfrm>
            <a:off x="4648200" y="4400550"/>
            <a:ext cx="21336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9179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66750"/>
            <a:ext cx="7239000" cy="2677656"/>
          </a:xfrm>
          <a:prstGeom prst="rect">
            <a:avLst/>
          </a:prstGeom>
          <a:noFill/>
        </p:spPr>
        <p:txBody>
          <a:bodyPr wrap="square" rtlCol="0">
            <a:spAutoFit/>
          </a:bodyPr>
          <a:lstStyle/>
          <a:p>
            <a:r>
              <a:rPr lang="en-US" sz="2400" b="1" dirty="0" smtClean="0">
                <a:solidFill>
                  <a:schemeClr val="bg1"/>
                </a:solidFill>
                <a:effectLst>
                  <a:outerShdw blurRad="38100" dist="38100" dir="2700000" algn="tl">
                    <a:srgbClr val="000000"/>
                  </a:outerShdw>
                </a:effectLst>
              </a:rPr>
              <a:t>Among </a:t>
            </a:r>
            <a:r>
              <a:rPr lang="en-US" sz="2400" b="1" dirty="0">
                <a:solidFill>
                  <a:schemeClr val="bg1"/>
                </a:solidFill>
                <a:effectLst>
                  <a:outerShdw blurRad="38100" dist="38100" dir="2700000" algn="tl">
                    <a:srgbClr val="000000"/>
                  </a:outerShdw>
                </a:effectLst>
              </a:rPr>
              <a:t>those who were chosen were some from Judah: Daniel, </a:t>
            </a:r>
            <a:r>
              <a:rPr lang="en-US" sz="2400" b="1" dirty="0" err="1">
                <a:solidFill>
                  <a:schemeClr val="bg1"/>
                </a:solidFill>
                <a:effectLst>
                  <a:outerShdw blurRad="38100" dist="38100" dir="2700000" algn="tl">
                    <a:srgbClr val="000000"/>
                  </a:outerShdw>
                </a:effectLst>
              </a:rPr>
              <a:t>Hananiah</a:t>
            </a:r>
            <a:r>
              <a:rPr lang="en-US" sz="2400" b="1" dirty="0">
                <a:solidFill>
                  <a:schemeClr val="bg1"/>
                </a:solidFill>
                <a:effectLst>
                  <a:outerShdw blurRad="38100" dist="38100" dir="2700000" algn="tl">
                    <a:srgbClr val="000000"/>
                  </a:outerShdw>
                </a:effectLst>
              </a:rPr>
              <a:t>, </a:t>
            </a:r>
            <a:r>
              <a:rPr lang="en-US" sz="2400" b="1" dirty="0" err="1">
                <a:solidFill>
                  <a:schemeClr val="bg1"/>
                </a:solidFill>
                <a:effectLst>
                  <a:outerShdw blurRad="38100" dist="38100" dir="2700000" algn="tl">
                    <a:srgbClr val="000000"/>
                  </a:outerShdw>
                </a:effectLst>
              </a:rPr>
              <a:t>Mishael</a:t>
            </a:r>
            <a:r>
              <a:rPr lang="en-US" sz="2400" b="1" dirty="0">
                <a:solidFill>
                  <a:schemeClr val="bg1"/>
                </a:solidFill>
                <a:effectLst>
                  <a:outerShdw blurRad="38100" dist="38100" dir="2700000" algn="tl">
                    <a:srgbClr val="000000"/>
                  </a:outerShdw>
                </a:effectLst>
              </a:rPr>
              <a:t> and </a:t>
            </a:r>
            <a:r>
              <a:rPr lang="en-US" sz="2400" b="1" dirty="0" err="1">
                <a:solidFill>
                  <a:schemeClr val="bg1"/>
                </a:solidFill>
                <a:effectLst>
                  <a:outerShdw blurRad="38100" dist="38100" dir="2700000" algn="tl">
                    <a:srgbClr val="000000"/>
                  </a:outerShdw>
                </a:effectLst>
              </a:rPr>
              <a:t>Azariah</a:t>
            </a:r>
            <a:r>
              <a:rPr lang="en-US" sz="2400" b="1" dirty="0">
                <a:solidFill>
                  <a:schemeClr val="bg1"/>
                </a:solidFill>
                <a:effectLst>
                  <a:outerShdw blurRad="38100" dist="38100" dir="2700000" algn="tl">
                    <a:srgbClr val="000000"/>
                  </a:outerShdw>
                </a:effectLst>
              </a:rPr>
              <a:t>. </a:t>
            </a:r>
            <a:r>
              <a:rPr lang="en-US" sz="2400" b="1" dirty="0" smtClean="0">
                <a:solidFill>
                  <a:schemeClr val="bg1"/>
                </a:solidFill>
                <a:effectLst>
                  <a:outerShdw blurRad="38100" dist="38100" dir="2700000" algn="tl">
                    <a:srgbClr val="000000"/>
                  </a:outerShdw>
                </a:effectLst>
              </a:rPr>
              <a:t> </a:t>
            </a:r>
            <a:r>
              <a:rPr lang="en-US" sz="2400" b="1" dirty="0">
                <a:solidFill>
                  <a:schemeClr val="bg1"/>
                </a:solidFill>
                <a:effectLst>
                  <a:outerShdw blurRad="38100" dist="38100" dir="2700000" algn="tl">
                    <a:srgbClr val="000000"/>
                  </a:outerShdw>
                </a:effectLst>
              </a:rPr>
              <a:t>The chief official gave them new names: </a:t>
            </a:r>
            <a:r>
              <a:rPr lang="en-US" sz="2400" b="1" dirty="0" smtClean="0">
                <a:solidFill>
                  <a:schemeClr val="bg1"/>
                </a:solidFill>
                <a:effectLst>
                  <a:outerShdw blurRad="38100" dist="38100" dir="2700000" algn="tl">
                    <a:srgbClr val="000000"/>
                  </a:outerShdw>
                </a:effectLst>
              </a:rPr>
              <a:t/>
            </a:r>
            <a:br>
              <a:rPr lang="en-US" sz="2400" b="1" dirty="0" smtClean="0">
                <a:solidFill>
                  <a:schemeClr val="bg1"/>
                </a:solidFill>
                <a:effectLst>
                  <a:outerShdw blurRad="38100" dist="38100" dir="2700000" algn="tl">
                    <a:srgbClr val="000000"/>
                  </a:outerShdw>
                </a:effectLst>
              </a:rPr>
            </a:br>
            <a:r>
              <a:rPr lang="en-US" sz="2400" b="1" dirty="0" smtClean="0">
                <a:solidFill>
                  <a:schemeClr val="bg1"/>
                </a:solidFill>
                <a:effectLst>
                  <a:outerShdw blurRad="38100" dist="38100" dir="2700000" algn="tl">
                    <a:srgbClr val="000000"/>
                  </a:outerShdw>
                </a:effectLst>
              </a:rPr>
              <a:t>to </a:t>
            </a:r>
            <a:r>
              <a:rPr lang="en-US" sz="2400" b="1" dirty="0">
                <a:solidFill>
                  <a:schemeClr val="bg1"/>
                </a:solidFill>
                <a:effectLst>
                  <a:outerShdw blurRad="38100" dist="38100" dir="2700000" algn="tl">
                    <a:srgbClr val="000000"/>
                  </a:outerShdw>
                </a:effectLst>
              </a:rPr>
              <a:t>Daniel, the name </a:t>
            </a:r>
            <a:r>
              <a:rPr lang="en-US" sz="2400" b="1" dirty="0" err="1">
                <a:solidFill>
                  <a:schemeClr val="bg1"/>
                </a:solidFill>
                <a:effectLst>
                  <a:outerShdw blurRad="38100" dist="38100" dir="2700000" algn="tl">
                    <a:srgbClr val="000000"/>
                  </a:outerShdw>
                </a:effectLst>
              </a:rPr>
              <a:t>Belteshazzar</a:t>
            </a:r>
            <a:r>
              <a:rPr lang="en-US" sz="2400" b="1" dirty="0">
                <a:solidFill>
                  <a:schemeClr val="bg1"/>
                </a:solidFill>
                <a:effectLst>
                  <a:outerShdw blurRad="38100" dist="38100" dir="2700000" algn="tl">
                    <a:srgbClr val="000000"/>
                  </a:outerShdw>
                </a:effectLst>
              </a:rPr>
              <a:t>; </a:t>
            </a:r>
            <a:r>
              <a:rPr lang="en-US" sz="2400" b="1" dirty="0" smtClean="0">
                <a:solidFill>
                  <a:schemeClr val="bg1"/>
                </a:solidFill>
                <a:effectLst>
                  <a:outerShdw blurRad="38100" dist="38100" dir="2700000" algn="tl">
                    <a:srgbClr val="000000"/>
                  </a:outerShdw>
                </a:effectLst>
              </a:rPr>
              <a:t/>
            </a:r>
            <a:br>
              <a:rPr lang="en-US" sz="2400" b="1" dirty="0" smtClean="0">
                <a:solidFill>
                  <a:schemeClr val="bg1"/>
                </a:solidFill>
                <a:effectLst>
                  <a:outerShdw blurRad="38100" dist="38100" dir="2700000" algn="tl">
                    <a:srgbClr val="000000"/>
                  </a:outerShdw>
                </a:effectLst>
              </a:rPr>
            </a:br>
            <a:r>
              <a:rPr lang="en-US" sz="2400" b="1" dirty="0" smtClean="0">
                <a:solidFill>
                  <a:schemeClr val="bg1"/>
                </a:solidFill>
                <a:effectLst>
                  <a:outerShdw blurRad="38100" dist="38100" dir="2700000" algn="tl">
                    <a:srgbClr val="000000"/>
                  </a:outerShdw>
                </a:effectLst>
              </a:rPr>
              <a:t>to </a:t>
            </a:r>
            <a:r>
              <a:rPr lang="en-US" sz="2400" b="1" dirty="0" err="1">
                <a:solidFill>
                  <a:schemeClr val="bg1"/>
                </a:solidFill>
                <a:effectLst>
                  <a:outerShdw blurRad="38100" dist="38100" dir="2700000" algn="tl">
                    <a:srgbClr val="000000"/>
                  </a:outerShdw>
                </a:effectLst>
              </a:rPr>
              <a:t>Hananiah</a:t>
            </a:r>
            <a:r>
              <a:rPr lang="en-US" sz="2400" b="1" dirty="0">
                <a:solidFill>
                  <a:schemeClr val="bg1"/>
                </a:solidFill>
                <a:effectLst>
                  <a:outerShdw blurRad="38100" dist="38100" dir="2700000" algn="tl">
                    <a:srgbClr val="000000"/>
                  </a:outerShdw>
                </a:effectLst>
              </a:rPr>
              <a:t>, </a:t>
            </a:r>
            <a:r>
              <a:rPr lang="en-US" sz="2400" b="1" dirty="0" smtClean="0">
                <a:solidFill>
                  <a:schemeClr val="bg1"/>
                </a:solidFill>
                <a:effectLst>
                  <a:outerShdw blurRad="38100" dist="38100" dir="2700000" algn="tl">
                    <a:srgbClr val="000000"/>
                  </a:outerShdw>
                </a:effectLst>
              </a:rPr>
              <a:t>Shadrach</a:t>
            </a:r>
            <a:r>
              <a:rPr lang="en-US" sz="2400" b="1" dirty="0">
                <a:solidFill>
                  <a:schemeClr val="bg1"/>
                </a:solidFill>
                <a:effectLst>
                  <a:outerShdw blurRad="38100" dist="38100" dir="2700000" algn="tl">
                    <a:srgbClr val="000000"/>
                  </a:outerShdw>
                </a:effectLst>
              </a:rPr>
              <a:t>; </a:t>
            </a:r>
            <a:r>
              <a:rPr lang="en-US" sz="2400" b="1" dirty="0" smtClean="0">
                <a:solidFill>
                  <a:schemeClr val="bg1"/>
                </a:solidFill>
                <a:effectLst>
                  <a:outerShdw blurRad="38100" dist="38100" dir="2700000" algn="tl">
                    <a:srgbClr val="000000"/>
                  </a:outerShdw>
                </a:effectLst>
              </a:rPr>
              <a:t/>
            </a:r>
            <a:br>
              <a:rPr lang="en-US" sz="2400" b="1" dirty="0" smtClean="0">
                <a:solidFill>
                  <a:schemeClr val="bg1"/>
                </a:solidFill>
                <a:effectLst>
                  <a:outerShdw blurRad="38100" dist="38100" dir="2700000" algn="tl">
                    <a:srgbClr val="000000"/>
                  </a:outerShdw>
                </a:effectLst>
              </a:rPr>
            </a:br>
            <a:r>
              <a:rPr lang="en-US" sz="2400" b="1" dirty="0" smtClean="0">
                <a:solidFill>
                  <a:schemeClr val="bg1"/>
                </a:solidFill>
                <a:effectLst>
                  <a:outerShdw blurRad="38100" dist="38100" dir="2700000" algn="tl">
                    <a:srgbClr val="000000"/>
                  </a:outerShdw>
                </a:effectLst>
              </a:rPr>
              <a:t>to </a:t>
            </a:r>
            <a:r>
              <a:rPr lang="en-US" sz="2400" b="1" dirty="0" err="1">
                <a:solidFill>
                  <a:schemeClr val="bg1"/>
                </a:solidFill>
                <a:effectLst>
                  <a:outerShdw blurRad="38100" dist="38100" dir="2700000" algn="tl">
                    <a:srgbClr val="000000"/>
                  </a:outerShdw>
                </a:effectLst>
              </a:rPr>
              <a:t>Mishael</a:t>
            </a:r>
            <a:r>
              <a:rPr lang="en-US" sz="2400" b="1" dirty="0">
                <a:solidFill>
                  <a:schemeClr val="bg1"/>
                </a:solidFill>
                <a:effectLst>
                  <a:outerShdw blurRad="38100" dist="38100" dir="2700000" algn="tl">
                    <a:srgbClr val="000000"/>
                  </a:outerShdw>
                </a:effectLst>
              </a:rPr>
              <a:t>, Meshach; </a:t>
            </a:r>
            <a:r>
              <a:rPr lang="en-US" sz="2400" b="1" dirty="0" smtClean="0">
                <a:solidFill>
                  <a:schemeClr val="bg1"/>
                </a:solidFill>
                <a:effectLst>
                  <a:outerShdw blurRad="38100" dist="38100" dir="2700000" algn="tl">
                    <a:srgbClr val="000000"/>
                  </a:outerShdw>
                </a:effectLst>
              </a:rPr>
              <a:t/>
            </a:r>
            <a:br>
              <a:rPr lang="en-US" sz="2400" b="1" dirty="0" smtClean="0">
                <a:solidFill>
                  <a:schemeClr val="bg1"/>
                </a:solidFill>
                <a:effectLst>
                  <a:outerShdw blurRad="38100" dist="38100" dir="2700000" algn="tl">
                    <a:srgbClr val="000000"/>
                  </a:outerShdw>
                </a:effectLst>
              </a:rPr>
            </a:br>
            <a:r>
              <a:rPr lang="en-US" sz="2400" b="1" dirty="0" smtClean="0">
                <a:solidFill>
                  <a:schemeClr val="bg1"/>
                </a:solidFill>
                <a:effectLst>
                  <a:outerShdw blurRad="38100" dist="38100" dir="2700000" algn="tl">
                    <a:srgbClr val="000000"/>
                  </a:outerShdw>
                </a:effectLst>
              </a:rPr>
              <a:t>and </a:t>
            </a:r>
            <a:r>
              <a:rPr lang="en-US" sz="2400" b="1" dirty="0">
                <a:solidFill>
                  <a:schemeClr val="bg1"/>
                </a:solidFill>
                <a:effectLst>
                  <a:outerShdw blurRad="38100" dist="38100" dir="2700000" algn="tl">
                    <a:srgbClr val="000000"/>
                  </a:outerShdw>
                </a:effectLst>
              </a:rPr>
              <a:t>to </a:t>
            </a:r>
            <a:r>
              <a:rPr lang="en-US" sz="2400" b="1" dirty="0" err="1">
                <a:solidFill>
                  <a:schemeClr val="bg1"/>
                </a:solidFill>
                <a:effectLst>
                  <a:outerShdw blurRad="38100" dist="38100" dir="2700000" algn="tl">
                    <a:srgbClr val="000000"/>
                  </a:outerShdw>
                </a:effectLst>
              </a:rPr>
              <a:t>Azariah</a:t>
            </a:r>
            <a:r>
              <a:rPr lang="en-US" sz="2400" b="1" dirty="0">
                <a:solidFill>
                  <a:schemeClr val="bg1"/>
                </a:solidFill>
                <a:effectLst>
                  <a:outerShdw blurRad="38100" dist="38100" dir="2700000" algn="tl">
                    <a:srgbClr val="000000"/>
                  </a:outerShdw>
                </a:effectLst>
              </a:rPr>
              <a:t>, Abednego.</a:t>
            </a:r>
          </a:p>
        </p:txBody>
      </p:sp>
      <p:sp>
        <p:nvSpPr>
          <p:cNvPr id="5" name="TextBox 4"/>
          <p:cNvSpPr txBox="1"/>
          <p:nvPr/>
        </p:nvSpPr>
        <p:spPr>
          <a:xfrm>
            <a:off x="4572000" y="3943350"/>
            <a:ext cx="2895600" cy="738664"/>
          </a:xfrm>
          <a:prstGeom prst="rect">
            <a:avLst/>
          </a:prstGeom>
          <a:noFill/>
        </p:spPr>
        <p:txBody>
          <a:bodyPr wrap="square" rtlCol="0">
            <a:spAutoFit/>
          </a:bodyPr>
          <a:lstStyle/>
          <a:p>
            <a:r>
              <a:rPr lang="en-US" sz="2800" b="1" dirty="0" smtClean="0"/>
              <a:t>DANIEL 1:6-7</a:t>
            </a:r>
            <a:br>
              <a:rPr lang="en-US" sz="2800" b="1" dirty="0" smtClean="0"/>
            </a:br>
            <a:r>
              <a:rPr lang="en-US" sz="1400" dirty="0" smtClean="0"/>
              <a:t>new living translation</a:t>
            </a:r>
            <a:endParaRPr lang="en-US" sz="1400" dirty="0"/>
          </a:p>
        </p:txBody>
      </p:sp>
      <p:cxnSp>
        <p:nvCxnSpPr>
          <p:cNvPr id="6" name="Straight Connector 5"/>
          <p:cNvCxnSpPr/>
          <p:nvPr/>
        </p:nvCxnSpPr>
        <p:spPr>
          <a:xfrm>
            <a:off x="4648200" y="4400550"/>
            <a:ext cx="21336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977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123950"/>
            <a:ext cx="6629400" cy="1200329"/>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outerShdw>
                </a:effectLst>
              </a:rPr>
              <a:t>But Daniel resolved not to defile himself with the royal food and wine, and he asked the chief official for permission not to defile himself this way. </a:t>
            </a:r>
          </a:p>
        </p:txBody>
      </p:sp>
      <p:sp>
        <p:nvSpPr>
          <p:cNvPr id="5" name="TextBox 4"/>
          <p:cNvSpPr txBox="1"/>
          <p:nvPr/>
        </p:nvSpPr>
        <p:spPr>
          <a:xfrm>
            <a:off x="4572000" y="3943350"/>
            <a:ext cx="2895600" cy="738664"/>
          </a:xfrm>
          <a:prstGeom prst="rect">
            <a:avLst/>
          </a:prstGeom>
          <a:noFill/>
        </p:spPr>
        <p:txBody>
          <a:bodyPr wrap="square" rtlCol="0">
            <a:spAutoFit/>
          </a:bodyPr>
          <a:lstStyle/>
          <a:p>
            <a:r>
              <a:rPr lang="en-US" sz="2800" b="1" dirty="0" smtClean="0"/>
              <a:t>DANIEL 1:8</a:t>
            </a:r>
            <a:br>
              <a:rPr lang="en-US" sz="2800" b="1" dirty="0" smtClean="0"/>
            </a:br>
            <a:r>
              <a:rPr lang="en-US" sz="1400" dirty="0" smtClean="0"/>
              <a:t>new living translation</a:t>
            </a:r>
            <a:endParaRPr lang="en-US" sz="1400" dirty="0"/>
          </a:p>
        </p:txBody>
      </p:sp>
      <p:cxnSp>
        <p:nvCxnSpPr>
          <p:cNvPr id="6" name="Straight Connector 5"/>
          <p:cNvCxnSpPr/>
          <p:nvPr/>
        </p:nvCxnSpPr>
        <p:spPr>
          <a:xfrm>
            <a:off x="4648200" y="4400550"/>
            <a:ext cx="1676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464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3638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971550"/>
            <a:ext cx="6629400" cy="2308324"/>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outerShdw>
                </a:effectLst>
              </a:rPr>
              <a:t>They will say it is wrong to be married and wrong to eat certain foods. But God created those foods to be eaten with thanks by faithful people who know the truth</a:t>
            </a:r>
            <a:r>
              <a:rPr lang="en-US" sz="2400" b="1" dirty="0" smtClean="0">
                <a:solidFill>
                  <a:schemeClr val="bg1"/>
                </a:solidFill>
                <a:effectLst>
                  <a:outerShdw blurRad="38100" dist="38100" dir="2700000" algn="tl">
                    <a:srgbClr val="000000"/>
                  </a:outerShdw>
                </a:effectLst>
              </a:rPr>
              <a:t>. </a:t>
            </a:r>
            <a:r>
              <a:rPr lang="en-US" sz="2400" b="1" dirty="0">
                <a:solidFill>
                  <a:schemeClr val="bg1"/>
                </a:solidFill>
                <a:effectLst>
                  <a:outerShdw blurRad="38100" dist="38100" dir="2700000" algn="tl">
                    <a:srgbClr val="000000"/>
                  </a:outerShdw>
                </a:effectLst>
              </a:rPr>
              <a:t>Since everything God created is good, we should not reject any of it but receive it with </a:t>
            </a:r>
            <a:r>
              <a:rPr lang="en-US" sz="2400" b="1" dirty="0" smtClean="0">
                <a:solidFill>
                  <a:schemeClr val="bg1"/>
                </a:solidFill>
                <a:effectLst>
                  <a:outerShdw blurRad="38100" dist="38100" dir="2700000" algn="tl">
                    <a:srgbClr val="000000"/>
                  </a:outerShdw>
                </a:effectLst>
              </a:rPr>
              <a:t>thanks</a:t>
            </a:r>
            <a:endParaRPr lang="en-US" sz="2400" b="1" dirty="0">
              <a:solidFill>
                <a:schemeClr val="bg1"/>
              </a:solidFill>
              <a:effectLst>
                <a:outerShdw blurRad="38100" dist="38100" dir="2700000" algn="tl">
                  <a:srgbClr val="000000"/>
                </a:outerShdw>
              </a:effectLst>
            </a:endParaRPr>
          </a:p>
        </p:txBody>
      </p:sp>
      <p:sp>
        <p:nvSpPr>
          <p:cNvPr id="5" name="TextBox 4"/>
          <p:cNvSpPr txBox="1"/>
          <p:nvPr/>
        </p:nvSpPr>
        <p:spPr>
          <a:xfrm>
            <a:off x="4572000" y="3943350"/>
            <a:ext cx="2895600" cy="738664"/>
          </a:xfrm>
          <a:prstGeom prst="rect">
            <a:avLst/>
          </a:prstGeom>
          <a:noFill/>
        </p:spPr>
        <p:txBody>
          <a:bodyPr wrap="square" rtlCol="0">
            <a:spAutoFit/>
          </a:bodyPr>
          <a:lstStyle/>
          <a:p>
            <a:r>
              <a:rPr lang="en-US" sz="2800" b="1" dirty="0" smtClean="0"/>
              <a:t>1 TIMOTY 4:3-4</a:t>
            </a:r>
            <a:br>
              <a:rPr lang="en-US" sz="2800" b="1" dirty="0" smtClean="0"/>
            </a:br>
            <a:r>
              <a:rPr lang="en-US" sz="1400" dirty="0" smtClean="0"/>
              <a:t>new living translation</a:t>
            </a:r>
            <a:endParaRPr lang="en-US" sz="1400" dirty="0"/>
          </a:p>
        </p:txBody>
      </p:sp>
      <p:cxnSp>
        <p:nvCxnSpPr>
          <p:cNvPr id="6" name="Straight Connector 5"/>
          <p:cNvCxnSpPr/>
          <p:nvPr/>
        </p:nvCxnSpPr>
        <p:spPr>
          <a:xfrm>
            <a:off x="4648200" y="4400550"/>
            <a:ext cx="228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2845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819150"/>
            <a:ext cx="5638800" cy="1292662"/>
          </a:xfrm>
          <a:prstGeom prst="rect">
            <a:avLst/>
          </a:prstGeom>
          <a:noFill/>
        </p:spPr>
        <p:txBody>
          <a:bodyPr wrap="square" rtlCol="0">
            <a:spAutoFit/>
          </a:bodyPr>
          <a:lstStyle/>
          <a:p>
            <a:pPr algn="ctr"/>
            <a: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WHEN YOU’RE PRESSURED TO</a:t>
            </a:r>
            <a:b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br>
            <a: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CONFORM</a:t>
            </a:r>
            <a:endParaRPr lang="en-US" sz="5400" b="1" dirty="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endParaRPr>
          </a:p>
        </p:txBody>
      </p:sp>
      <p:cxnSp>
        <p:nvCxnSpPr>
          <p:cNvPr id="8" name="Straight Connector 7"/>
          <p:cNvCxnSpPr/>
          <p:nvPr/>
        </p:nvCxnSpPr>
        <p:spPr>
          <a:xfrm>
            <a:off x="838200" y="1276350"/>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38200" y="1276350"/>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638800" y="1581150"/>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181600" y="2039692"/>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257800" y="4019550"/>
            <a:ext cx="3352800" cy="584775"/>
          </a:xfrm>
          <a:prstGeom prst="rect">
            <a:avLst/>
          </a:prstGeom>
          <a:noFill/>
        </p:spPr>
        <p:txBody>
          <a:bodyPr wrap="square" rtlCol="0">
            <a:spAutoFit/>
          </a:bodyPr>
          <a:lstStyle/>
          <a:p>
            <a:r>
              <a:rPr lang="en-US" sz="3200" b="1" dirty="0" smtClean="0"/>
              <a:t>DANIEL 1:1-8</a:t>
            </a:r>
            <a:endParaRPr lang="en-US" sz="3200" b="1" dirty="0"/>
          </a:p>
        </p:txBody>
      </p:sp>
    </p:spTree>
    <p:extLst>
      <p:ext uri="{BB962C8B-B14F-4D97-AF65-F5344CB8AC3E}">
        <p14:creationId xmlns:p14="http://schemas.microsoft.com/office/powerpoint/2010/main" val="1127451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28750"/>
            <a:ext cx="6629400" cy="1200329"/>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outerShdw>
                </a:effectLst>
              </a:rPr>
              <a:t>It’s not what goes into your mouth that defiles you; you are defiled by the words that come out of your mouth</a:t>
            </a:r>
            <a:r>
              <a:rPr lang="en-US" sz="2400" b="1" dirty="0" smtClean="0">
                <a:solidFill>
                  <a:schemeClr val="bg1"/>
                </a:solidFill>
                <a:effectLst>
                  <a:outerShdw blurRad="38100" dist="38100" dir="2700000" algn="tl">
                    <a:srgbClr val="000000"/>
                  </a:outerShdw>
                </a:effectLst>
              </a:rPr>
              <a:t>.”</a:t>
            </a:r>
            <a:endParaRPr lang="en-US" sz="2400" b="1" dirty="0">
              <a:solidFill>
                <a:schemeClr val="bg1"/>
              </a:solidFill>
              <a:effectLst>
                <a:outerShdw blurRad="38100" dist="38100" dir="2700000" algn="tl">
                  <a:srgbClr val="000000"/>
                </a:outerShdw>
              </a:effectLst>
            </a:endParaRPr>
          </a:p>
        </p:txBody>
      </p:sp>
      <p:sp>
        <p:nvSpPr>
          <p:cNvPr id="5" name="TextBox 4"/>
          <p:cNvSpPr txBox="1"/>
          <p:nvPr/>
        </p:nvSpPr>
        <p:spPr>
          <a:xfrm>
            <a:off x="4572000" y="3943350"/>
            <a:ext cx="2895600" cy="738664"/>
          </a:xfrm>
          <a:prstGeom prst="rect">
            <a:avLst/>
          </a:prstGeom>
          <a:noFill/>
        </p:spPr>
        <p:txBody>
          <a:bodyPr wrap="square" rtlCol="0">
            <a:spAutoFit/>
          </a:bodyPr>
          <a:lstStyle/>
          <a:p>
            <a:r>
              <a:rPr lang="en-US" sz="2800" b="1" dirty="0" smtClean="0"/>
              <a:t>MATTHEW 15:11</a:t>
            </a:r>
            <a:br>
              <a:rPr lang="en-US" sz="2800" b="1" dirty="0" smtClean="0"/>
            </a:br>
            <a:r>
              <a:rPr lang="en-US" sz="1400" dirty="0" smtClean="0"/>
              <a:t>new living translation</a:t>
            </a:r>
            <a:endParaRPr lang="en-US" sz="1400" dirty="0"/>
          </a:p>
        </p:txBody>
      </p:sp>
      <p:cxnSp>
        <p:nvCxnSpPr>
          <p:cNvPr id="6" name="Straight Connector 5"/>
          <p:cNvCxnSpPr/>
          <p:nvPr/>
        </p:nvCxnSpPr>
        <p:spPr>
          <a:xfrm>
            <a:off x="4648200" y="4400550"/>
            <a:ext cx="25146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8078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673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a:off x="1524000" y="819150"/>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524000" y="819150"/>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172200" y="1352550"/>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715000" y="1809750"/>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00666" y="742950"/>
            <a:ext cx="838200" cy="1446550"/>
          </a:xfrm>
          <a:prstGeom prst="rect">
            <a:avLst/>
          </a:prstGeom>
          <a:noFill/>
          <a:ln>
            <a:solidFill>
              <a:schemeClr val="tx2">
                <a:lumMod val="40000"/>
                <a:lumOff val="60000"/>
              </a:schemeClr>
            </a:solidFill>
          </a:ln>
        </p:spPr>
        <p:txBody>
          <a:bodyPr wrap="square" rtlCol="0">
            <a:spAutoFit/>
          </a:bodyPr>
          <a:lstStyle/>
          <a:p>
            <a:r>
              <a:rPr lang="en-US" sz="8800" dirty="0" smtClean="0">
                <a:solidFill>
                  <a:schemeClr val="accent1">
                    <a:lumMod val="60000"/>
                    <a:lumOff val="40000"/>
                  </a:schemeClr>
                </a:solidFill>
              </a:rPr>
              <a:t>4</a:t>
            </a:r>
            <a:endParaRPr lang="en-US" sz="8800" dirty="0">
              <a:solidFill>
                <a:schemeClr val="accent1">
                  <a:lumMod val="60000"/>
                  <a:lumOff val="40000"/>
                </a:schemeClr>
              </a:solidFill>
            </a:endParaRPr>
          </a:p>
        </p:txBody>
      </p:sp>
      <p:sp>
        <p:nvSpPr>
          <p:cNvPr id="2" name="TextBox 1"/>
          <p:cNvSpPr txBox="1"/>
          <p:nvPr/>
        </p:nvSpPr>
        <p:spPr>
          <a:xfrm>
            <a:off x="914400" y="1037286"/>
            <a:ext cx="5638800" cy="1661993"/>
          </a:xfrm>
          <a:prstGeom prst="rect">
            <a:avLst/>
          </a:prstGeom>
          <a:noFill/>
        </p:spPr>
        <p:txBody>
          <a:bodyPr wrap="square" rtlCol="0">
            <a:spAutoFit/>
          </a:bodyPr>
          <a:lstStyle/>
          <a:p>
            <a:pPr algn="ctr"/>
            <a: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FOUR QUALITIES GOD </a:t>
            </a:r>
            <a:b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br>
            <a: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LOOKS FOR IN YOUR LIFE</a:t>
            </a:r>
            <a:b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br>
            <a:endParaRPr lang="en-US" sz="5400" b="1" dirty="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endParaRPr>
          </a:p>
        </p:txBody>
      </p:sp>
    </p:spTree>
    <p:extLst>
      <p:ext uri="{BB962C8B-B14F-4D97-AF65-F5344CB8AC3E}">
        <p14:creationId xmlns:p14="http://schemas.microsoft.com/office/powerpoint/2010/main" val="3193480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987" y="1163419"/>
            <a:ext cx="6858000" cy="1292662"/>
          </a:xfrm>
          <a:prstGeom prst="rect">
            <a:avLst/>
          </a:prstGeom>
          <a:noFill/>
        </p:spPr>
        <p:txBody>
          <a:bodyPr wrap="square" rtlCol="0">
            <a:spAutoFit/>
          </a:bodyPr>
          <a:lstStyle/>
          <a:p>
            <a:pPr algn="ctr"/>
            <a: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INTEGRITY</a:t>
            </a:r>
            <a:b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br>
            <a: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REMEMBER WHOSE YOU ARE</a:t>
            </a:r>
            <a:endParaRPr lang="en-US" sz="2400" b="1" dirty="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endParaRPr>
          </a:p>
        </p:txBody>
      </p:sp>
      <p:cxnSp>
        <p:nvCxnSpPr>
          <p:cNvPr id="8" name="Straight Connector 7"/>
          <p:cNvCxnSpPr/>
          <p:nvPr/>
        </p:nvCxnSpPr>
        <p:spPr>
          <a:xfrm>
            <a:off x="1219200" y="1184079"/>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19200" y="1184079"/>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540321" y="2126865"/>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083121" y="2571750"/>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3200400" y="2724150"/>
            <a:ext cx="533400" cy="609600"/>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76600" y="2724150"/>
            <a:ext cx="609600" cy="584775"/>
          </a:xfrm>
          <a:prstGeom prst="rect">
            <a:avLst/>
          </a:prstGeom>
          <a:noFill/>
        </p:spPr>
        <p:txBody>
          <a:bodyPr wrap="square" rtlCol="0">
            <a:spAutoFit/>
          </a:bodyPr>
          <a:lstStyle/>
          <a:p>
            <a:r>
              <a:rPr lang="en-US" sz="3200" dirty="0" smtClean="0">
                <a:solidFill>
                  <a:schemeClr val="bg1"/>
                </a:solidFill>
              </a:rPr>
              <a:t>1</a:t>
            </a:r>
            <a:endParaRPr lang="en-US" sz="3200" dirty="0">
              <a:solidFill>
                <a:schemeClr val="bg1"/>
              </a:solidFill>
            </a:endParaRPr>
          </a:p>
        </p:txBody>
      </p:sp>
    </p:spTree>
    <p:extLst>
      <p:ext uri="{BB962C8B-B14F-4D97-AF65-F5344CB8AC3E}">
        <p14:creationId xmlns:p14="http://schemas.microsoft.com/office/powerpoint/2010/main" val="888817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601982"/>
            <a:ext cx="6629400" cy="461665"/>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outerShdw>
                </a:effectLst>
              </a:rPr>
              <a:t>But Daniel resolved not to defile </a:t>
            </a:r>
            <a:r>
              <a:rPr lang="en-US" sz="2400" b="1" dirty="0" smtClean="0">
                <a:solidFill>
                  <a:schemeClr val="bg1"/>
                </a:solidFill>
                <a:effectLst>
                  <a:outerShdw blurRad="38100" dist="38100" dir="2700000" algn="tl">
                    <a:srgbClr val="000000"/>
                  </a:outerShdw>
                </a:effectLst>
              </a:rPr>
              <a:t>himself…</a:t>
            </a:r>
            <a:endParaRPr lang="en-US" sz="2400" b="1" dirty="0">
              <a:solidFill>
                <a:schemeClr val="bg1"/>
              </a:solidFill>
              <a:effectLst>
                <a:outerShdw blurRad="38100" dist="38100" dir="2700000" algn="tl">
                  <a:srgbClr val="000000"/>
                </a:outerShdw>
              </a:effectLst>
            </a:endParaRPr>
          </a:p>
        </p:txBody>
      </p:sp>
      <p:sp>
        <p:nvSpPr>
          <p:cNvPr id="5" name="TextBox 4"/>
          <p:cNvSpPr txBox="1"/>
          <p:nvPr/>
        </p:nvSpPr>
        <p:spPr>
          <a:xfrm>
            <a:off x="4572000" y="3943350"/>
            <a:ext cx="2895600" cy="738664"/>
          </a:xfrm>
          <a:prstGeom prst="rect">
            <a:avLst/>
          </a:prstGeom>
          <a:noFill/>
        </p:spPr>
        <p:txBody>
          <a:bodyPr wrap="square" rtlCol="0">
            <a:spAutoFit/>
          </a:bodyPr>
          <a:lstStyle/>
          <a:p>
            <a:r>
              <a:rPr lang="en-US" sz="2800" b="1" dirty="0" smtClean="0"/>
              <a:t>DANIEL 1:8</a:t>
            </a:r>
            <a:br>
              <a:rPr lang="en-US" sz="2800" b="1" dirty="0" smtClean="0"/>
            </a:br>
            <a:r>
              <a:rPr lang="en-US" sz="1400" dirty="0" smtClean="0"/>
              <a:t>new living translation</a:t>
            </a:r>
            <a:endParaRPr lang="en-US" sz="1400" dirty="0"/>
          </a:p>
        </p:txBody>
      </p:sp>
      <p:cxnSp>
        <p:nvCxnSpPr>
          <p:cNvPr id="6" name="Straight Connector 5"/>
          <p:cNvCxnSpPr/>
          <p:nvPr/>
        </p:nvCxnSpPr>
        <p:spPr>
          <a:xfrm>
            <a:off x="4648200" y="4400550"/>
            <a:ext cx="1676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7958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3960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987" y="1163419"/>
            <a:ext cx="6858000" cy="1292662"/>
          </a:xfrm>
          <a:prstGeom prst="rect">
            <a:avLst/>
          </a:prstGeom>
          <a:noFill/>
        </p:spPr>
        <p:txBody>
          <a:bodyPr wrap="square" rtlCol="0">
            <a:spAutoFit/>
          </a:bodyPr>
          <a:lstStyle/>
          <a:p>
            <a:pPr algn="ctr"/>
            <a: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DISCIPLINE</a:t>
            </a:r>
            <a:b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br>
            <a: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CONTROL YOUR EGO AND APPETITE</a:t>
            </a:r>
            <a:endParaRPr lang="en-US" sz="2400" b="1" dirty="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endParaRPr>
          </a:p>
        </p:txBody>
      </p:sp>
      <p:cxnSp>
        <p:nvCxnSpPr>
          <p:cNvPr id="8" name="Straight Connector 7"/>
          <p:cNvCxnSpPr/>
          <p:nvPr/>
        </p:nvCxnSpPr>
        <p:spPr>
          <a:xfrm>
            <a:off x="1219200" y="1184079"/>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19200" y="1184079"/>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934200" y="2114550"/>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477000" y="2571750"/>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3200400" y="2724150"/>
            <a:ext cx="533400" cy="609600"/>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76600" y="2724150"/>
            <a:ext cx="609600" cy="584775"/>
          </a:xfrm>
          <a:prstGeom prst="rect">
            <a:avLst/>
          </a:prstGeom>
          <a:noFill/>
        </p:spPr>
        <p:txBody>
          <a:bodyPr wrap="square" rtlCol="0">
            <a:spAutoFit/>
          </a:bodyPr>
          <a:lstStyle/>
          <a:p>
            <a:r>
              <a:rPr lang="en-US" sz="3200" dirty="0" smtClean="0">
                <a:solidFill>
                  <a:schemeClr val="bg1"/>
                </a:solidFill>
              </a:rPr>
              <a:t>2</a:t>
            </a:r>
            <a:endParaRPr lang="en-US" sz="3200" dirty="0">
              <a:solidFill>
                <a:schemeClr val="bg1"/>
              </a:solidFill>
            </a:endParaRPr>
          </a:p>
        </p:txBody>
      </p:sp>
    </p:spTree>
    <p:extLst>
      <p:ext uri="{BB962C8B-B14F-4D97-AF65-F5344CB8AC3E}">
        <p14:creationId xmlns:p14="http://schemas.microsoft.com/office/powerpoint/2010/main" val="1499530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123950"/>
            <a:ext cx="6629400" cy="830997"/>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outerShdw>
                </a:effectLst>
              </a:rPr>
              <a:t>But Daniel resolved not to defile himself with the royal food and </a:t>
            </a:r>
            <a:r>
              <a:rPr lang="en-US" sz="2400" b="1" dirty="0" smtClean="0">
                <a:solidFill>
                  <a:schemeClr val="bg1"/>
                </a:solidFill>
                <a:effectLst>
                  <a:outerShdw blurRad="38100" dist="38100" dir="2700000" algn="tl">
                    <a:srgbClr val="000000"/>
                  </a:outerShdw>
                </a:effectLst>
              </a:rPr>
              <a:t>wine…. </a:t>
            </a:r>
            <a:endParaRPr lang="en-US" sz="2400" b="1" dirty="0">
              <a:solidFill>
                <a:schemeClr val="bg1"/>
              </a:solidFill>
              <a:effectLst>
                <a:outerShdw blurRad="38100" dist="38100" dir="2700000" algn="tl">
                  <a:srgbClr val="000000"/>
                </a:outerShdw>
              </a:effectLst>
            </a:endParaRPr>
          </a:p>
        </p:txBody>
      </p:sp>
      <p:sp>
        <p:nvSpPr>
          <p:cNvPr id="5" name="TextBox 4"/>
          <p:cNvSpPr txBox="1"/>
          <p:nvPr/>
        </p:nvSpPr>
        <p:spPr>
          <a:xfrm>
            <a:off x="4572000" y="3943350"/>
            <a:ext cx="2895600" cy="738664"/>
          </a:xfrm>
          <a:prstGeom prst="rect">
            <a:avLst/>
          </a:prstGeom>
          <a:noFill/>
        </p:spPr>
        <p:txBody>
          <a:bodyPr wrap="square" rtlCol="0">
            <a:spAutoFit/>
          </a:bodyPr>
          <a:lstStyle/>
          <a:p>
            <a:r>
              <a:rPr lang="en-US" sz="2800" b="1" dirty="0" smtClean="0"/>
              <a:t>DANIEL 1:8</a:t>
            </a:r>
            <a:br>
              <a:rPr lang="en-US" sz="2800" b="1" dirty="0" smtClean="0"/>
            </a:br>
            <a:r>
              <a:rPr lang="en-US" sz="1400" dirty="0" smtClean="0"/>
              <a:t>new living translation</a:t>
            </a:r>
            <a:endParaRPr lang="en-US" sz="1400" dirty="0"/>
          </a:p>
        </p:txBody>
      </p:sp>
      <p:cxnSp>
        <p:nvCxnSpPr>
          <p:cNvPr id="6" name="Straight Connector 5"/>
          <p:cNvCxnSpPr/>
          <p:nvPr/>
        </p:nvCxnSpPr>
        <p:spPr>
          <a:xfrm>
            <a:off x="4648200" y="4400550"/>
            <a:ext cx="1676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67797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4915" y="1047750"/>
            <a:ext cx="6553200" cy="1938992"/>
          </a:xfrm>
          <a:prstGeom prst="rect">
            <a:avLst/>
          </a:prstGeom>
          <a:noFill/>
        </p:spPr>
        <p:txBody>
          <a:bodyPr wrap="square" rtlCol="0">
            <a:spAutoFit/>
          </a:bodyPr>
          <a:lstStyle/>
          <a:p>
            <a:r>
              <a:rPr lang="en-US" sz="2400" b="1" dirty="0">
                <a:solidFill>
                  <a:schemeClr val="bg1"/>
                </a:solidFill>
                <a:effectLst>
                  <a:outerShdw blurRad="50800" dist="50800" dir="5400000" algn="ctr" rotWithShape="0">
                    <a:schemeClr val="tx1"/>
                  </a:outerShdw>
                </a:effectLst>
                <a:cs typeface="Arial" panose="020B0604020202020204" pitchFamily="34" charset="0"/>
              </a:rPr>
              <a:t>“Do not let any part of your body become a tool of wickedness used for sinning; instead give yourself completely to God . . . because you want to be a tool in the hands of God used for his good purposes</a:t>
            </a:r>
            <a:r>
              <a:rPr lang="en-US" sz="2400" b="1" dirty="0" smtClean="0">
                <a:solidFill>
                  <a:schemeClr val="bg1"/>
                </a:solidFill>
                <a:effectLst>
                  <a:outerShdw blurRad="50800" dist="50800" dir="5400000" algn="ctr" rotWithShape="0">
                    <a:schemeClr val="tx1"/>
                  </a:outerShdw>
                </a:effectLst>
                <a:cs typeface="Arial" panose="020B0604020202020204" pitchFamily="34" charset="0"/>
              </a:rPr>
              <a:t>.”</a:t>
            </a:r>
            <a:endParaRPr lang="en-US" sz="2400" b="1" dirty="0">
              <a:solidFill>
                <a:schemeClr val="bg1"/>
              </a:solidFill>
              <a:effectLst>
                <a:outerShdw blurRad="50800" dist="50800" dir="5400000" algn="ctr" rotWithShape="0">
                  <a:schemeClr val="tx1"/>
                </a:outerShdw>
              </a:effectLst>
              <a:cs typeface="Arial" panose="020B0604020202020204" pitchFamily="34" charset="0"/>
            </a:endParaRPr>
          </a:p>
        </p:txBody>
      </p:sp>
      <p:sp>
        <p:nvSpPr>
          <p:cNvPr id="5" name="TextBox 4"/>
          <p:cNvSpPr txBox="1"/>
          <p:nvPr/>
        </p:nvSpPr>
        <p:spPr>
          <a:xfrm>
            <a:off x="5791200" y="3943350"/>
            <a:ext cx="2895600" cy="738664"/>
          </a:xfrm>
          <a:prstGeom prst="rect">
            <a:avLst/>
          </a:prstGeom>
          <a:noFill/>
        </p:spPr>
        <p:txBody>
          <a:bodyPr wrap="square" rtlCol="0">
            <a:spAutoFit/>
          </a:bodyPr>
          <a:lstStyle/>
          <a:p>
            <a:r>
              <a:rPr lang="en-US" sz="2800" b="1" dirty="0" smtClean="0"/>
              <a:t>ROMANS 6:13</a:t>
            </a:r>
            <a:r>
              <a:rPr lang="en-US" dirty="0" smtClean="0"/>
              <a:t/>
            </a:r>
            <a:br>
              <a:rPr lang="en-US" dirty="0" smtClean="0"/>
            </a:br>
            <a:r>
              <a:rPr lang="en-US" sz="1400" dirty="0" smtClean="0"/>
              <a:t>new living translation</a:t>
            </a:r>
            <a:endParaRPr lang="en-US" sz="1400" dirty="0"/>
          </a:p>
        </p:txBody>
      </p:sp>
      <p:cxnSp>
        <p:nvCxnSpPr>
          <p:cNvPr id="3" name="Straight Connector 2"/>
          <p:cNvCxnSpPr/>
          <p:nvPr/>
        </p:nvCxnSpPr>
        <p:spPr>
          <a:xfrm>
            <a:off x="5867400" y="4400550"/>
            <a:ext cx="2209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49528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2805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885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987" y="1163419"/>
            <a:ext cx="6858000" cy="1292662"/>
          </a:xfrm>
          <a:prstGeom prst="rect">
            <a:avLst/>
          </a:prstGeom>
          <a:noFill/>
        </p:spPr>
        <p:txBody>
          <a:bodyPr wrap="square" rtlCol="0">
            <a:spAutoFit/>
          </a:bodyPr>
          <a:lstStyle/>
          <a:p>
            <a:pPr algn="ctr"/>
            <a: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COURAGE</a:t>
            </a:r>
            <a:b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br>
            <a: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BE WILLING TO STAND ALONE</a:t>
            </a:r>
            <a:endParaRPr lang="en-US" sz="2400" b="1" dirty="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endParaRPr>
          </a:p>
        </p:txBody>
      </p:sp>
      <p:cxnSp>
        <p:nvCxnSpPr>
          <p:cNvPr id="8" name="Straight Connector 7"/>
          <p:cNvCxnSpPr/>
          <p:nvPr/>
        </p:nvCxnSpPr>
        <p:spPr>
          <a:xfrm>
            <a:off x="1219200" y="1184079"/>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19200" y="1184079"/>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934200" y="2114550"/>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477000" y="2571750"/>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3200400" y="2724150"/>
            <a:ext cx="533400" cy="609600"/>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76600" y="2724150"/>
            <a:ext cx="609600" cy="584775"/>
          </a:xfrm>
          <a:prstGeom prst="rect">
            <a:avLst/>
          </a:prstGeom>
          <a:noFill/>
        </p:spPr>
        <p:txBody>
          <a:bodyPr wrap="square" rtlCol="0">
            <a:spAutoFit/>
          </a:bodyPr>
          <a:lstStyle/>
          <a:p>
            <a:r>
              <a:rPr lang="en-US" sz="3200" dirty="0" smtClean="0">
                <a:solidFill>
                  <a:schemeClr val="bg1"/>
                </a:solidFill>
              </a:rPr>
              <a:t>3</a:t>
            </a:r>
            <a:endParaRPr lang="en-US" sz="3200" dirty="0">
              <a:solidFill>
                <a:schemeClr val="bg1"/>
              </a:solidFill>
            </a:endParaRPr>
          </a:p>
        </p:txBody>
      </p:sp>
    </p:spTree>
    <p:extLst>
      <p:ext uri="{BB962C8B-B14F-4D97-AF65-F5344CB8AC3E}">
        <p14:creationId xmlns:p14="http://schemas.microsoft.com/office/powerpoint/2010/main" val="943585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3160" y="1581150"/>
            <a:ext cx="6553200" cy="830997"/>
          </a:xfrm>
          <a:prstGeom prst="rect">
            <a:avLst/>
          </a:prstGeom>
          <a:noFill/>
        </p:spPr>
        <p:txBody>
          <a:bodyPr wrap="square" rtlCol="0">
            <a:spAutoFit/>
          </a:bodyPr>
          <a:lstStyle/>
          <a:p>
            <a:r>
              <a:rPr lang="en-US" sz="2400" b="1" dirty="0">
                <a:solidFill>
                  <a:schemeClr val="bg1"/>
                </a:solidFill>
                <a:effectLst>
                  <a:outerShdw blurRad="50800" dist="50800" dir="5400000" algn="ctr" rotWithShape="0">
                    <a:schemeClr val="tx1"/>
                  </a:outerShdw>
                </a:effectLst>
                <a:cs typeface="Arial" panose="020B0604020202020204" pitchFamily="34" charset="0"/>
              </a:rPr>
              <a:t>Then compare our appearance with that of the young men who eat the royal </a:t>
            </a:r>
            <a:r>
              <a:rPr lang="en-US" sz="2400" b="1" dirty="0" smtClean="0">
                <a:solidFill>
                  <a:schemeClr val="bg1"/>
                </a:solidFill>
                <a:effectLst>
                  <a:outerShdw blurRad="50800" dist="50800" dir="5400000" algn="ctr" rotWithShape="0">
                    <a:schemeClr val="tx1"/>
                  </a:outerShdw>
                </a:effectLst>
                <a:cs typeface="Arial" panose="020B0604020202020204" pitchFamily="34" charset="0"/>
              </a:rPr>
              <a:t>food…</a:t>
            </a:r>
            <a:endParaRPr lang="en-US" sz="2400" b="1" dirty="0">
              <a:solidFill>
                <a:schemeClr val="bg1"/>
              </a:solidFill>
              <a:effectLst>
                <a:outerShdw blurRad="50800" dist="50800" dir="5400000" algn="ctr" rotWithShape="0">
                  <a:schemeClr val="tx1"/>
                </a:outerShdw>
              </a:effectLst>
              <a:cs typeface="Arial" panose="020B0604020202020204" pitchFamily="34" charset="0"/>
            </a:endParaRPr>
          </a:p>
        </p:txBody>
      </p:sp>
      <p:sp>
        <p:nvSpPr>
          <p:cNvPr id="5" name="TextBox 4"/>
          <p:cNvSpPr txBox="1"/>
          <p:nvPr/>
        </p:nvSpPr>
        <p:spPr>
          <a:xfrm>
            <a:off x="5791200" y="3943350"/>
            <a:ext cx="2895600" cy="738664"/>
          </a:xfrm>
          <a:prstGeom prst="rect">
            <a:avLst/>
          </a:prstGeom>
          <a:noFill/>
        </p:spPr>
        <p:txBody>
          <a:bodyPr wrap="square" rtlCol="0">
            <a:spAutoFit/>
          </a:bodyPr>
          <a:lstStyle/>
          <a:p>
            <a:r>
              <a:rPr lang="en-US" sz="2800" b="1" dirty="0" smtClean="0"/>
              <a:t>DANIEL 1:13</a:t>
            </a:r>
            <a:r>
              <a:rPr lang="en-US" dirty="0" smtClean="0"/>
              <a:t/>
            </a:r>
            <a:br>
              <a:rPr lang="en-US" dirty="0" smtClean="0"/>
            </a:br>
            <a:r>
              <a:rPr lang="en-US" sz="1400" dirty="0" smtClean="0"/>
              <a:t>new living translation</a:t>
            </a:r>
            <a:endParaRPr lang="en-US" sz="1400" dirty="0"/>
          </a:p>
        </p:txBody>
      </p:sp>
      <p:cxnSp>
        <p:nvCxnSpPr>
          <p:cNvPr id="3" name="Straight Connector 2"/>
          <p:cNvCxnSpPr/>
          <p:nvPr/>
        </p:nvCxnSpPr>
        <p:spPr>
          <a:xfrm>
            <a:off x="5867400" y="4400550"/>
            <a:ext cx="2209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000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3160" y="1581150"/>
            <a:ext cx="6553200" cy="1200329"/>
          </a:xfrm>
          <a:prstGeom prst="rect">
            <a:avLst/>
          </a:prstGeom>
          <a:noFill/>
        </p:spPr>
        <p:txBody>
          <a:bodyPr wrap="square" rtlCol="0">
            <a:spAutoFit/>
          </a:bodyPr>
          <a:lstStyle/>
          <a:p>
            <a:r>
              <a:rPr lang="en-US" sz="2400" b="1" dirty="0">
                <a:solidFill>
                  <a:schemeClr val="bg1"/>
                </a:solidFill>
                <a:effectLst>
                  <a:outerShdw blurRad="50800" dist="50800" dir="5400000" algn="ctr" rotWithShape="0">
                    <a:schemeClr val="tx1"/>
                  </a:outerShdw>
                </a:effectLst>
                <a:cs typeface="Arial" panose="020B0604020202020204" pitchFamily="34" charset="0"/>
              </a:rPr>
              <a:t>You must not follow the crowd in doing wrong. When you are called to testify in a dispute, do not be swayed by the crowd to twist justice. </a:t>
            </a:r>
          </a:p>
        </p:txBody>
      </p:sp>
      <p:sp>
        <p:nvSpPr>
          <p:cNvPr id="5" name="TextBox 4"/>
          <p:cNvSpPr txBox="1"/>
          <p:nvPr/>
        </p:nvSpPr>
        <p:spPr>
          <a:xfrm>
            <a:off x="5791200" y="3943350"/>
            <a:ext cx="2895600" cy="738664"/>
          </a:xfrm>
          <a:prstGeom prst="rect">
            <a:avLst/>
          </a:prstGeom>
          <a:noFill/>
        </p:spPr>
        <p:txBody>
          <a:bodyPr wrap="square" rtlCol="0">
            <a:spAutoFit/>
          </a:bodyPr>
          <a:lstStyle/>
          <a:p>
            <a:r>
              <a:rPr lang="en-US" sz="2800" b="1" dirty="0" smtClean="0"/>
              <a:t>EXODUS 23:2</a:t>
            </a:r>
            <a:r>
              <a:rPr lang="en-US" dirty="0" smtClean="0"/>
              <a:t/>
            </a:r>
            <a:br>
              <a:rPr lang="en-US" dirty="0" smtClean="0"/>
            </a:br>
            <a:r>
              <a:rPr lang="en-US" sz="1400" dirty="0" smtClean="0"/>
              <a:t>new living translation</a:t>
            </a:r>
            <a:endParaRPr lang="en-US" sz="1400" dirty="0"/>
          </a:p>
        </p:txBody>
      </p:sp>
      <p:cxnSp>
        <p:nvCxnSpPr>
          <p:cNvPr id="3" name="Straight Connector 2"/>
          <p:cNvCxnSpPr/>
          <p:nvPr/>
        </p:nvCxnSpPr>
        <p:spPr>
          <a:xfrm>
            <a:off x="5867400" y="4400550"/>
            <a:ext cx="2209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416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3892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986" y="1163419"/>
            <a:ext cx="7056013" cy="1292662"/>
          </a:xfrm>
          <a:prstGeom prst="rect">
            <a:avLst/>
          </a:prstGeom>
          <a:noFill/>
        </p:spPr>
        <p:txBody>
          <a:bodyPr wrap="square" rtlCol="0">
            <a:spAutoFit/>
          </a:bodyPr>
          <a:lstStyle/>
          <a:p>
            <a:pPr algn="ctr"/>
            <a: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HUMILITY</a:t>
            </a:r>
            <a:br>
              <a:rPr lang="en-US" sz="5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br>
            <a:r>
              <a:rPr lang="en-US" sz="2400" b="1" dirty="0" smtClean="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rPr>
              <a:t>BE TACTFUL WITH THOSE IN AUTHORIY</a:t>
            </a:r>
            <a:endParaRPr lang="en-US" sz="2400" b="1" dirty="0">
              <a:solidFill>
                <a:schemeClr val="bg1"/>
              </a:solidFill>
              <a:effectLst>
                <a:outerShdw blurRad="38100" dist="38100" dir="2700000" algn="tl">
                  <a:srgbClr val="000000"/>
                </a:outerShdw>
              </a:effectLst>
              <a:latin typeface="Arial Black" panose="020B0A04020102020204" pitchFamily="34" charset="0"/>
              <a:cs typeface="Times New Roman" panose="02020603050405020304" pitchFamily="18" charset="0"/>
            </a:endParaRPr>
          </a:p>
        </p:txBody>
      </p:sp>
      <p:cxnSp>
        <p:nvCxnSpPr>
          <p:cNvPr id="8" name="Straight Connector 7"/>
          <p:cNvCxnSpPr/>
          <p:nvPr/>
        </p:nvCxnSpPr>
        <p:spPr>
          <a:xfrm>
            <a:off x="1219200" y="1184079"/>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19200" y="1184079"/>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62800" y="2114550"/>
            <a:ext cx="0" cy="4572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705600" y="2574165"/>
            <a:ext cx="4572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3200400" y="2724150"/>
            <a:ext cx="533400" cy="609600"/>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76600" y="2724150"/>
            <a:ext cx="609600" cy="584775"/>
          </a:xfrm>
          <a:prstGeom prst="rect">
            <a:avLst/>
          </a:prstGeom>
          <a:noFill/>
        </p:spPr>
        <p:txBody>
          <a:bodyPr wrap="square" rtlCol="0">
            <a:spAutoFit/>
          </a:bodyPr>
          <a:lstStyle/>
          <a:p>
            <a:r>
              <a:rPr lang="en-US" sz="3200" dirty="0" smtClean="0">
                <a:solidFill>
                  <a:schemeClr val="bg1"/>
                </a:solidFill>
              </a:rPr>
              <a:t>4</a:t>
            </a:r>
            <a:endParaRPr lang="en-US" sz="3200" dirty="0">
              <a:solidFill>
                <a:schemeClr val="bg1"/>
              </a:solidFill>
            </a:endParaRPr>
          </a:p>
        </p:txBody>
      </p:sp>
    </p:spTree>
    <p:extLst>
      <p:ext uri="{BB962C8B-B14F-4D97-AF65-F5344CB8AC3E}">
        <p14:creationId xmlns:p14="http://schemas.microsoft.com/office/powerpoint/2010/main" val="32704156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428750"/>
            <a:ext cx="6629400" cy="830997"/>
          </a:xfrm>
          <a:prstGeom prst="rect">
            <a:avLst/>
          </a:prstGeom>
          <a:noFill/>
        </p:spPr>
        <p:txBody>
          <a:bodyPr wrap="square" rtlCol="0">
            <a:spAutoFit/>
          </a:bodyPr>
          <a:lstStyle/>
          <a:p>
            <a:r>
              <a:rPr lang="en-US" sz="2400" b="1" dirty="0" smtClean="0">
                <a:solidFill>
                  <a:schemeClr val="bg1"/>
                </a:solidFill>
                <a:effectLst>
                  <a:outerShdw blurRad="38100" dist="38100" dir="2700000" algn="tl">
                    <a:srgbClr val="000000"/>
                  </a:outerShdw>
                </a:effectLst>
              </a:rPr>
              <a:t>…and </a:t>
            </a:r>
            <a:r>
              <a:rPr lang="en-US" sz="2400" b="1" dirty="0">
                <a:solidFill>
                  <a:schemeClr val="bg1"/>
                </a:solidFill>
                <a:effectLst>
                  <a:outerShdw blurRad="38100" dist="38100" dir="2700000" algn="tl">
                    <a:srgbClr val="000000"/>
                  </a:outerShdw>
                </a:effectLst>
              </a:rPr>
              <a:t>he asked the chief official for permission not to defile himself this way. </a:t>
            </a:r>
          </a:p>
        </p:txBody>
      </p:sp>
      <p:sp>
        <p:nvSpPr>
          <p:cNvPr id="5" name="TextBox 4"/>
          <p:cNvSpPr txBox="1"/>
          <p:nvPr/>
        </p:nvSpPr>
        <p:spPr>
          <a:xfrm>
            <a:off x="4572000" y="3943350"/>
            <a:ext cx="2895600" cy="738664"/>
          </a:xfrm>
          <a:prstGeom prst="rect">
            <a:avLst/>
          </a:prstGeom>
          <a:noFill/>
        </p:spPr>
        <p:txBody>
          <a:bodyPr wrap="square" rtlCol="0">
            <a:spAutoFit/>
          </a:bodyPr>
          <a:lstStyle/>
          <a:p>
            <a:r>
              <a:rPr lang="en-US" sz="2800" b="1" dirty="0" smtClean="0"/>
              <a:t>DANIEL 1:8</a:t>
            </a:r>
            <a:br>
              <a:rPr lang="en-US" sz="2800" b="1" dirty="0" smtClean="0"/>
            </a:br>
            <a:r>
              <a:rPr lang="en-US" sz="1400" dirty="0" smtClean="0"/>
              <a:t>new living translation</a:t>
            </a:r>
            <a:endParaRPr lang="en-US" sz="1400" dirty="0"/>
          </a:p>
        </p:txBody>
      </p:sp>
      <p:cxnSp>
        <p:nvCxnSpPr>
          <p:cNvPr id="6" name="Straight Connector 5"/>
          <p:cNvCxnSpPr/>
          <p:nvPr/>
        </p:nvCxnSpPr>
        <p:spPr>
          <a:xfrm>
            <a:off x="4648200" y="4400550"/>
            <a:ext cx="1676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5131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81594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7693" y="285750"/>
            <a:ext cx="6553200" cy="461665"/>
          </a:xfrm>
          <a:prstGeom prst="rect">
            <a:avLst/>
          </a:prstGeom>
          <a:noFill/>
        </p:spPr>
        <p:txBody>
          <a:bodyPr wrap="square" rtlCol="0">
            <a:spAutoFit/>
          </a:bodyPr>
          <a:lstStyle/>
          <a:p>
            <a:r>
              <a:rPr lang="en-US" sz="2400" b="1" dirty="0"/>
              <a:t>HOW TO MAKE A CASE TO AN AUTHORITY</a:t>
            </a:r>
            <a:endParaRPr lang="en-US" sz="2400" b="1" u="sng" dirty="0">
              <a:solidFill>
                <a:schemeClr val="bg1"/>
              </a:solidFill>
              <a:effectLst>
                <a:outerShdw blurRad="38100" dist="38100" dir="2700000" algn="tl">
                  <a:srgbClr val="000000"/>
                </a:outerShdw>
              </a:effectLst>
            </a:endParaRPr>
          </a:p>
        </p:txBody>
      </p:sp>
      <p:sp>
        <p:nvSpPr>
          <p:cNvPr id="5" name="TextBox 4"/>
          <p:cNvSpPr txBox="1"/>
          <p:nvPr/>
        </p:nvSpPr>
        <p:spPr>
          <a:xfrm>
            <a:off x="609600" y="747415"/>
            <a:ext cx="6553200" cy="3108543"/>
          </a:xfrm>
          <a:prstGeom prst="rect">
            <a:avLst/>
          </a:prstGeom>
          <a:noFill/>
        </p:spPr>
        <p:txBody>
          <a:bodyPr wrap="square" rtlCol="0">
            <a:spAutoFit/>
          </a:bodyPr>
          <a:lstStyle/>
          <a:p>
            <a:pPr lvl="0" fontAlgn="base"/>
            <a:r>
              <a:rPr lang="en-US" sz="2800" b="1" dirty="0" smtClean="0">
                <a:solidFill>
                  <a:schemeClr val="bg1"/>
                </a:solidFill>
                <a:effectLst>
                  <a:outerShdw blurRad="76200" dist="50800" dir="5400000" algn="ctr" rotWithShape="0">
                    <a:schemeClr val="tx1"/>
                  </a:outerShdw>
                </a:effectLst>
              </a:rPr>
              <a:t>1. </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2. </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3.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4.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5.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6.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endParaRPr lang="en-US" sz="2800" b="1" dirty="0">
              <a:solidFill>
                <a:schemeClr val="bg1"/>
              </a:solidFill>
              <a:effectLst>
                <a:outerShdw blurRad="76200" dist="50800" dir="5400000" algn="ctr" rotWithShape="0">
                  <a:schemeClr val="tx1"/>
                </a:outerShdw>
              </a:effectLst>
            </a:endParaRPr>
          </a:p>
        </p:txBody>
      </p:sp>
    </p:spTree>
    <p:extLst>
      <p:ext uri="{BB962C8B-B14F-4D97-AF65-F5344CB8AC3E}">
        <p14:creationId xmlns:p14="http://schemas.microsoft.com/office/powerpoint/2010/main" val="13211960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7693" y="285750"/>
            <a:ext cx="6553200" cy="461665"/>
          </a:xfrm>
          <a:prstGeom prst="rect">
            <a:avLst/>
          </a:prstGeom>
          <a:noFill/>
        </p:spPr>
        <p:txBody>
          <a:bodyPr wrap="square" rtlCol="0">
            <a:spAutoFit/>
          </a:bodyPr>
          <a:lstStyle/>
          <a:p>
            <a:r>
              <a:rPr lang="en-US" sz="2400" b="1" dirty="0"/>
              <a:t>HOW TO MAKE A CASE TO AN AUTHORITY</a:t>
            </a:r>
            <a:endParaRPr lang="en-US" sz="2400" b="1" u="sng" dirty="0">
              <a:solidFill>
                <a:schemeClr val="bg1"/>
              </a:solidFill>
              <a:effectLst>
                <a:outerShdw blurRad="38100" dist="38100" dir="2700000" algn="tl">
                  <a:srgbClr val="000000"/>
                </a:outerShdw>
              </a:effectLst>
            </a:endParaRPr>
          </a:p>
        </p:txBody>
      </p:sp>
      <p:sp>
        <p:nvSpPr>
          <p:cNvPr id="5" name="TextBox 4"/>
          <p:cNvSpPr txBox="1"/>
          <p:nvPr/>
        </p:nvSpPr>
        <p:spPr>
          <a:xfrm>
            <a:off x="609600" y="747415"/>
            <a:ext cx="6553200" cy="3108543"/>
          </a:xfrm>
          <a:prstGeom prst="rect">
            <a:avLst/>
          </a:prstGeom>
          <a:noFill/>
        </p:spPr>
        <p:txBody>
          <a:bodyPr wrap="square" rtlCol="0">
            <a:spAutoFit/>
          </a:bodyPr>
          <a:lstStyle/>
          <a:p>
            <a:pPr lvl="0" fontAlgn="base"/>
            <a:r>
              <a:rPr lang="en-US" sz="2800" b="1" dirty="0" smtClean="0">
                <a:solidFill>
                  <a:schemeClr val="bg1"/>
                </a:solidFill>
                <a:effectLst>
                  <a:outerShdw blurRad="76200" dist="50800" dir="5400000" algn="ctr" rotWithShape="0">
                    <a:schemeClr val="tx1"/>
                  </a:outerShdw>
                </a:effectLst>
              </a:rPr>
              <a:t>1. Develop </a:t>
            </a:r>
            <a:r>
              <a:rPr lang="en-US" sz="2800" b="1" dirty="0">
                <a:solidFill>
                  <a:schemeClr val="bg1"/>
                </a:solidFill>
                <a:effectLst>
                  <a:outerShdw blurRad="76200" dist="50800" dir="5400000" algn="ctr" rotWithShape="0">
                    <a:schemeClr val="tx1"/>
                  </a:outerShdw>
                </a:effectLst>
              </a:rPr>
              <a:t>a reputation for being </a:t>
            </a:r>
            <a:r>
              <a:rPr lang="en-US" sz="2800" b="1" dirty="0" smtClean="0">
                <a:solidFill>
                  <a:schemeClr val="bg1"/>
                </a:solidFill>
                <a:effectLst>
                  <a:outerShdw blurRad="76200" dist="50800" dir="5400000" algn="ctr" rotWithShape="0">
                    <a:schemeClr val="tx1"/>
                  </a:outerShdw>
                </a:effectLst>
              </a:rPr>
              <a:t>quietly</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2. </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3.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4.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5.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6.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endParaRPr lang="en-US" sz="2800" b="1" dirty="0">
              <a:solidFill>
                <a:schemeClr val="bg1"/>
              </a:solidFill>
              <a:effectLst>
                <a:outerShdw blurRad="76200" dist="50800" dir="5400000" algn="ctr" rotWithShape="0">
                  <a:schemeClr val="tx1"/>
                </a:outerShdw>
              </a:effectLst>
            </a:endParaRPr>
          </a:p>
        </p:txBody>
      </p:sp>
    </p:spTree>
    <p:extLst>
      <p:ext uri="{BB962C8B-B14F-4D97-AF65-F5344CB8AC3E}">
        <p14:creationId xmlns:p14="http://schemas.microsoft.com/office/powerpoint/2010/main" val="35988092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7693" y="285750"/>
            <a:ext cx="6553200" cy="461665"/>
          </a:xfrm>
          <a:prstGeom prst="rect">
            <a:avLst/>
          </a:prstGeom>
          <a:noFill/>
        </p:spPr>
        <p:txBody>
          <a:bodyPr wrap="square" rtlCol="0">
            <a:spAutoFit/>
          </a:bodyPr>
          <a:lstStyle/>
          <a:p>
            <a:r>
              <a:rPr lang="en-US" sz="2400" b="1" dirty="0"/>
              <a:t>HOW TO MAKE A CASE TO AN AUTHORITY</a:t>
            </a:r>
            <a:endParaRPr lang="en-US" sz="2400" b="1" u="sng" dirty="0">
              <a:solidFill>
                <a:schemeClr val="bg1"/>
              </a:solidFill>
              <a:effectLst>
                <a:outerShdw blurRad="38100" dist="38100" dir="2700000" algn="tl">
                  <a:srgbClr val="000000"/>
                </a:outerShdw>
              </a:effectLst>
            </a:endParaRPr>
          </a:p>
        </p:txBody>
      </p:sp>
      <p:sp>
        <p:nvSpPr>
          <p:cNvPr id="5" name="TextBox 4"/>
          <p:cNvSpPr txBox="1"/>
          <p:nvPr/>
        </p:nvSpPr>
        <p:spPr>
          <a:xfrm>
            <a:off x="609600" y="747415"/>
            <a:ext cx="6553200" cy="3539430"/>
          </a:xfrm>
          <a:prstGeom prst="rect">
            <a:avLst/>
          </a:prstGeom>
          <a:noFill/>
        </p:spPr>
        <p:txBody>
          <a:bodyPr wrap="square" rtlCol="0">
            <a:spAutoFit/>
          </a:bodyPr>
          <a:lstStyle/>
          <a:p>
            <a:pPr lvl="0" fontAlgn="base"/>
            <a:r>
              <a:rPr lang="en-US" sz="2800" b="1" dirty="0" smtClean="0">
                <a:solidFill>
                  <a:schemeClr val="bg1"/>
                </a:solidFill>
                <a:effectLst>
                  <a:outerShdw blurRad="76200" dist="50800" dir="5400000" algn="ctr" rotWithShape="0">
                    <a:schemeClr val="tx1"/>
                  </a:outerShdw>
                </a:effectLst>
              </a:rPr>
              <a:t>1. Develop </a:t>
            </a:r>
            <a:r>
              <a:rPr lang="en-US" sz="2800" b="1" dirty="0">
                <a:solidFill>
                  <a:schemeClr val="bg1"/>
                </a:solidFill>
                <a:effectLst>
                  <a:outerShdw blurRad="76200" dist="50800" dir="5400000" algn="ctr" rotWithShape="0">
                    <a:schemeClr val="tx1"/>
                  </a:outerShdw>
                </a:effectLst>
              </a:rPr>
              <a:t>a reputation for being </a:t>
            </a:r>
            <a:r>
              <a:rPr lang="en-US" sz="2800" b="1" dirty="0" smtClean="0">
                <a:solidFill>
                  <a:schemeClr val="bg1"/>
                </a:solidFill>
                <a:effectLst>
                  <a:outerShdw blurRad="76200" dist="50800" dir="5400000" algn="ctr" rotWithShape="0">
                    <a:schemeClr val="tx1"/>
                  </a:outerShdw>
                </a:effectLst>
              </a:rPr>
              <a:t>quietly</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2. Be </a:t>
            </a:r>
            <a:r>
              <a:rPr lang="en-US" sz="2800" b="1" dirty="0">
                <a:solidFill>
                  <a:schemeClr val="bg1"/>
                </a:solidFill>
                <a:effectLst>
                  <a:outerShdw blurRad="76200" dist="50800" dir="5400000" algn="ctr" rotWithShape="0">
                    <a:schemeClr val="tx1"/>
                  </a:outerShdw>
                </a:effectLst>
              </a:rPr>
              <a:t>humble not belligerent</a:t>
            </a:r>
            <a:r>
              <a:rPr lang="en-US" sz="2800" b="1" dirty="0" smtClean="0">
                <a:solidFill>
                  <a:schemeClr val="bg1"/>
                </a:solidFill>
                <a:effectLst>
                  <a:outerShdw blurRad="76200" dist="50800" dir="5400000" algn="ctr" rotWithShape="0">
                    <a:schemeClr val="tx1"/>
                  </a:outerShdw>
                </a:effectLst>
              </a:rPr>
              <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3.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4.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5.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6. </a:t>
            </a:r>
            <a:endParaRPr lang="en-US" sz="2800" b="1" dirty="0">
              <a:solidFill>
                <a:schemeClr val="bg1"/>
              </a:solidFill>
              <a:effectLst>
                <a:outerShdw blurRad="76200" dist="50800" dir="5400000" algn="ctr" rotWithShape="0">
                  <a:schemeClr val="tx1"/>
                </a:outerShdw>
              </a:effectLst>
            </a:endParaRPr>
          </a:p>
          <a:p>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endParaRPr lang="en-US" sz="2800" b="1" dirty="0">
              <a:solidFill>
                <a:schemeClr val="bg1"/>
              </a:solidFill>
              <a:effectLst>
                <a:outerShdw blurRad="76200" dist="50800" dir="5400000" algn="ctr" rotWithShape="0">
                  <a:schemeClr val="tx1"/>
                </a:outerShdw>
              </a:effectLst>
            </a:endParaRPr>
          </a:p>
        </p:txBody>
      </p:sp>
    </p:spTree>
    <p:extLst>
      <p:ext uri="{BB962C8B-B14F-4D97-AF65-F5344CB8AC3E}">
        <p14:creationId xmlns:p14="http://schemas.microsoft.com/office/powerpoint/2010/main" val="3529071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5989" y="666750"/>
            <a:ext cx="6553200" cy="1569660"/>
          </a:xfrm>
          <a:prstGeom prst="rect">
            <a:avLst/>
          </a:prstGeom>
          <a:noFill/>
        </p:spPr>
        <p:txBody>
          <a:bodyPr wrap="square" rtlCol="0">
            <a:spAutoFit/>
          </a:bodyPr>
          <a:lstStyle/>
          <a:p>
            <a:r>
              <a:rPr lang="en-US" sz="2400" b="1" dirty="0">
                <a:solidFill>
                  <a:schemeClr val="bg1"/>
                </a:solidFill>
                <a:effectLst>
                  <a:outerShdw blurRad="50800" dist="50800" dir="5400000" algn="ctr" rotWithShape="0">
                    <a:schemeClr val="tx1"/>
                  </a:outerShdw>
                </a:effectLst>
                <a:cs typeface="Arial" panose="020B0604020202020204" pitchFamily="34" charset="0"/>
              </a:rPr>
              <a:t>Do not conform to the pattern of this world but be transformed by the renewing of your mind. Then you will be able to test and approve what God’s will is—his good, pleasing and perfect will.  </a:t>
            </a:r>
          </a:p>
        </p:txBody>
      </p:sp>
      <p:sp>
        <p:nvSpPr>
          <p:cNvPr id="5" name="TextBox 4"/>
          <p:cNvSpPr txBox="1"/>
          <p:nvPr/>
        </p:nvSpPr>
        <p:spPr>
          <a:xfrm>
            <a:off x="4724400" y="4019550"/>
            <a:ext cx="2895600" cy="738664"/>
          </a:xfrm>
          <a:prstGeom prst="rect">
            <a:avLst/>
          </a:prstGeom>
          <a:noFill/>
        </p:spPr>
        <p:txBody>
          <a:bodyPr wrap="square" rtlCol="0">
            <a:spAutoFit/>
          </a:bodyPr>
          <a:lstStyle/>
          <a:p>
            <a:r>
              <a:rPr lang="en-US" sz="2800" b="1" dirty="0" smtClean="0"/>
              <a:t>ROMANS 12:2</a:t>
            </a:r>
            <a:br>
              <a:rPr lang="en-US" sz="2800" b="1" dirty="0" smtClean="0"/>
            </a:br>
            <a:r>
              <a:rPr lang="en-US" sz="1400" dirty="0" smtClean="0"/>
              <a:t>new living translation</a:t>
            </a:r>
            <a:endParaRPr lang="en-US" sz="1400" dirty="0"/>
          </a:p>
        </p:txBody>
      </p:sp>
      <p:cxnSp>
        <p:nvCxnSpPr>
          <p:cNvPr id="8" name="Straight Connector 7"/>
          <p:cNvCxnSpPr/>
          <p:nvPr/>
        </p:nvCxnSpPr>
        <p:spPr>
          <a:xfrm>
            <a:off x="4796307" y="4476750"/>
            <a:ext cx="21336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39215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7693" y="285750"/>
            <a:ext cx="6553200" cy="461665"/>
          </a:xfrm>
          <a:prstGeom prst="rect">
            <a:avLst/>
          </a:prstGeom>
          <a:noFill/>
        </p:spPr>
        <p:txBody>
          <a:bodyPr wrap="square" rtlCol="0">
            <a:spAutoFit/>
          </a:bodyPr>
          <a:lstStyle/>
          <a:p>
            <a:r>
              <a:rPr lang="en-US" sz="2400" b="1" dirty="0"/>
              <a:t>HOW TO MAKE A CASE TO AN AUTHORITY</a:t>
            </a:r>
            <a:endParaRPr lang="en-US" sz="2400" b="1" u="sng" dirty="0">
              <a:solidFill>
                <a:schemeClr val="bg1"/>
              </a:solidFill>
              <a:effectLst>
                <a:outerShdw blurRad="38100" dist="38100" dir="2700000" algn="tl">
                  <a:srgbClr val="000000"/>
                </a:outerShdw>
              </a:effectLst>
            </a:endParaRPr>
          </a:p>
        </p:txBody>
      </p:sp>
      <p:sp>
        <p:nvSpPr>
          <p:cNvPr id="5" name="TextBox 4"/>
          <p:cNvSpPr txBox="1"/>
          <p:nvPr/>
        </p:nvSpPr>
        <p:spPr>
          <a:xfrm>
            <a:off x="609600" y="747415"/>
            <a:ext cx="6553200" cy="3539430"/>
          </a:xfrm>
          <a:prstGeom prst="rect">
            <a:avLst/>
          </a:prstGeom>
          <a:noFill/>
        </p:spPr>
        <p:txBody>
          <a:bodyPr wrap="square" rtlCol="0">
            <a:spAutoFit/>
          </a:bodyPr>
          <a:lstStyle/>
          <a:p>
            <a:pPr lvl="0" fontAlgn="base"/>
            <a:r>
              <a:rPr lang="en-US" sz="2800" b="1" dirty="0" smtClean="0">
                <a:solidFill>
                  <a:schemeClr val="bg1"/>
                </a:solidFill>
                <a:effectLst>
                  <a:outerShdw blurRad="76200" dist="50800" dir="5400000" algn="ctr" rotWithShape="0">
                    <a:schemeClr val="tx1"/>
                  </a:outerShdw>
                </a:effectLst>
              </a:rPr>
              <a:t>1. Develop </a:t>
            </a:r>
            <a:r>
              <a:rPr lang="en-US" sz="2800" b="1" dirty="0">
                <a:solidFill>
                  <a:schemeClr val="bg1"/>
                </a:solidFill>
                <a:effectLst>
                  <a:outerShdw blurRad="76200" dist="50800" dir="5400000" algn="ctr" rotWithShape="0">
                    <a:schemeClr val="tx1"/>
                  </a:outerShdw>
                </a:effectLst>
              </a:rPr>
              <a:t>a reputation for being </a:t>
            </a:r>
            <a:r>
              <a:rPr lang="en-US" sz="2800" b="1" dirty="0" smtClean="0">
                <a:solidFill>
                  <a:schemeClr val="bg1"/>
                </a:solidFill>
                <a:effectLst>
                  <a:outerShdw blurRad="76200" dist="50800" dir="5400000" algn="ctr" rotWithShape="0">
                    <a:schemeClr val="tx1"/>
                  </a:outerShdw>
                </a:effectLst>
              </a:rPr>
              <a:t>quietly</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2. Be </a:t>
            </a:r>
            <a:r>
              <a:rPr lang="en-US" sz="2800" b="1" dirty="0">
                <a:solidFill>
                  <a:schemeClr val="bg1"/>
                </a:solidFill>
                <a:effectLst>
                  <a:outerShdw blurRad="76200" dist="50800" dir="5400000" algn="ctr" rotWithShape="0">
                    <a:schemeClr val="tx1"/>
                  </a:outerShdw>
                </a:effectLst>
              </a:rPr>
              <a:t>humble not belligerent</a:t>
            </a:r>
            <a:r>
              <a:rPr lang="en-US" sz="2800" b="1" dirty="0" smtClean="0">
                <a:solidFill>
                  <a:schemeClr val="bg1"/>
                </a:solidFill>
                <a:effectLst>
                  <a:outerShdw blurRad="76200" dist="50800" dir="5400000" algn="ctr" rotWithShape="0">
                    <a:schemeClr val="tx1"/>
                  </a:outerShdw>
                </a:effectLst>
              </a:rPr>
              <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3. Don't </a:t>
            </a:r>
            <a:r>
              <a:rPr lang="en-US" sz="2800" b="1" dirty="0">
                <a:solidFill>
                  <a:schemeClr val="bg1"/>
                </a:solidFill>
                <a:effectLst>
                  <a:outerShdw blurRad="76200" dist="50800" dir="5400000" algn="ctr" rotWithShape="0">
                    <a:schemeClr val="tx1"/>
                  </a:outerShdw>
                </a:effectLst>
              </a:rPr>
              <a:t>be deceptive or manipulate</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4.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5. </a:t>
            </a:r>
          </a:p>
          <a:p>
            <a:pPr lvl="0" fontAlgn="base"/>
            <a:r>
              <a:rPr lang="en-US" sz="2800" b="1" dirty="0" smtClean="0">
                <a:solidFill>
                  <a:schemeClr val="bg1"/>
                </a:solidFill>
                <a:effectLst>
                  <a:outerShdw blurRad="76200" dist="50800" dir="5400000" algn="ctr" rotWithShape="0">
                    <a:schemeClr val="tx1"/>
                  </a:outerShdw>
                </a:effectLst>
              </a:rPr>
              <a:t>6. </a:t>
            </a:r>
            <a:endParaRPr lang="en-US" sz="2800" b="1" dirty="0">
              <a:solidFill>
                <a:schemeClr val="bg1"/>
              </a:solidFill>
              <a:effectLst>
                <a:outerShdw blurRad="76200" dist="50800" dir="5400000" algn="ctr" rotWithShape="0">
                  <a:schemeClr val="tx1"/>
                </a:outerShdw>
              </a:effectLst>
            </a:endParaRPr>
          </a:p>
          <a:p>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endParaRPr lang="en-US" sz="2800" b="1" dirty="0">
              <a:solidFill>
                <a:schemeClr val="bg1"/>
              </a:solidFill>
              <a:effectLst>
                <a:outerShdw blurRad="76200" dist="50800" dir="5400000" algn="ctr" rotWithShape="0">
                  <a:schemeClr val="tx1"/>
                </a:outerShdw>
              </a:effectLst>
            </a:endParaRPr>
          </a:p>
        </p:txBody>
      </p:sp>
    </p:spTree>
    <p:extLst>
      <p:ext uri="{BB962C8B-B14F-4D97-AF65-F5344CB8AC3E}">
        <p14:creationId xmlns:p14="http://schemas.microsoft.com/office/powerpoint/2010/main" val="35290712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7693" y="285750"/>
            <a:ext cx="6553200" cy="461665"/>
          </a:xfrm>
          <a:prstGeom prst="rect">
            <a:avLst/>
          </a:prstGeom>
          <a:noFill/>
        </p:spPr>
        <p:txBody>
          <a:bodyPr wrap="square" rtlCol="0">
            <a:spAutoFit/>
          </a:bodyPr>
          <a:lstStyle/>
          <a:p>
            <a:r>
              <a:rPr lang="en-US" sz="2400" b="1" dirty="0"/>
              <a:t>HOW TO MAKE A CASE TO AN AUTHORITY</a:t>
            </a:r>
            <a:endParaRPr lang="en-US" sz="2400" b="1" u="sng" dirty="0">
              <a:solidFill>
                <a:schemeClr val="bg1"/>
              </a:solidFill>
              <a:effectLst>
                <a:outerShdw blurRad="38100" dist="38100" dir="2700000" algn="tl">
                  <a:srgbClr val="000000"/>
                </a:outerShdw>
              </a:effectLst>
            </a:endParaRPr>
          </a:p>
        </p:txBody>
      </p:sp>
      <p:sp>
        <p:nvSpPr>
          <p:cNvPr id="5" name="TextBox 4"/>
          <p:cNvSpPr txBox="1"/>
          <p:nvPr/>
        </p:nvSpPr>
        <p:spPr>
          <a:xfrm>
            <a:off x="609600" y="747415"/>
            <a:ext cx="6553200" cy="3108543"/>
          </a:xfrm>
          <a:prstGeom prst="rect">
            <a:avLst/>
          </a:prstGeom>
          <a:noFill/>
        </p:spPr>
        <p:txBody>
          <a:bodyPr wrap="square" rtlCol="0">
            <a:spAutoFit/>
          </a:bodyPr>
          <a:lstStyle/>
          <a:p>
            <a:pPr lvl="0" fontAlgn="base"/>
            <a:r>
              <a:rPr lang="en-US" sz="2800" b="1" dirty="0" smtClean="0">
                <a:solidFill>
                  <a:schemeClr val="bg1"/>
                </a:solidFill>
                <a:effectLst>
                  <a:outerShdw blurRad="76200" dist="50800" dir="5400000" algn="ctr" rotWithShape="0">
                    <a:schemeClr val="tx1"/>
                  </a:outerShdw>
                </a:effectLst>
              </a:rPr>
              <a:t>1. Develop </a:t>
            </a:r>
            <a:r>
              <a:rPr lang="en-US" sz="2800" b="1" dirty="0">
                <a:solidFill>
                  <a:schemeClr val="bg1"/>
                </a:solidFill>
                <a:effectLst>
                  <a:outerShdw blurRad="76200" dist="50800" dir="5400000" algn="ctr" rotWithShape="0">
                    <a:schemeClr val="tx1"/>
                  </a:outerShdw>
                </a:effectLst>
              </a:rPr>
              <a:t>a reputation for being </a:t>
            </a:r>
            <a:r>
              <a:rPr lang="en-US" sz="2800" b="1" dirty="0" smtClean="0">
                <a:solidFill>
                  <a:schemeClr val="bg1"/>
                </a:solidFill>
                <a:effectLst>
                  <a:outerShdw blurRad="76200" dist="50800" dir="5400000" algn="ctr" rotWithShape="0">
                    <a:schemeClr val="tx1"/>
                  </a:outerShdw>
                </a:effectLst>
              </a:rPr>
              <a:t>quietly</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2. Be </a:t>
            </a:r>
            <a:r>
              <a:rPr lang="en-US" sz="2800" b="1" dirty="0">
                <a:solidFill>
                  <a:schemeClr val="bg1"/>
                </a:solidFill>
                <a:effectLst>
                  <a:outerShdw blurRad="76200" dist="50800" dir="5400000" algn="ctr" rotWithShape="0">
                    <a:schemeClr val="tx1"/>
                  </a:outerShdw>
                </a:effectLst>
              </a:rPr>
              <a:t>humble not belligerent</a:t>
            </a:r>
            <a:r>
              <a:rPr lang="en-US" sz="2800" b="1" dirty="0" smtClean="0">
                <a:solidFill>
                  <a:schemeClr val="bg1"/>
                </a:solidFill>
                <a:effectLst>
                  <a:outerShdw blurRad="76200" dist="50800" dir="5400000" algn="ctr" rotWithShape="0">
                    <a:schemeClr val="tx1"/>
                  </a:outerShdw>
                </a:effectLst>
              </a:rPr>
              <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3. Don't </a:t>
            </a:r>
            <a:r>
              <a:rPr lang="en-US" sz="2800" b="1" dirty="0">
                <a:solidFill>
                  <a:schemeClr val="bg1"/>
                </a:solidFill>
                <a:effectLst>
                  <a:outerShdw blurRad="76200" dist="50800" dir="5400000" algn="ctr" rotWithShape="0">
                    <a:schemeClr val="tx1"/>
                  </a:outerShdw>
                </a:effectLst>
              </a:rPr>
              <a:t>be deceptive or manipulate</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4. Appeal </a:t>
            </a:r>
            <a:r>
              <a:rPr lang="en-US" sz="2800" b="1" dirty="0">
                <a:solidFill>
                  <a:schemeClr val="bg1"/>
                </a:solidFill>
                <a:effectLst>
                  <a:outerShdw blurRad="76200" dist="50800" dir="5400000" algn="ctr" rotWithShape="0">
                    <a:schemeClr val="tx1"/>
                  </a:outerShdw>
                </a:effectLst>
              </a:rPr>
              <a:t>to their goals &amp; interests</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5.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6.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endParaRPr lang="en-US" sz="2800" b="1" dirty="0">
              <a:solidFill>
                <a:schemeClr val="bg1"/>
              </a:solidFill>
              <a:effectLst>
                <a:outerShdw blurRad="76200" dist="50800" dir="5400000" algn="ctr" rotWithShape="0">
                  <a:schemeClr val="tx1"/>
                </a:outerShdw>
              </a:effectLst>
            </a:endParaRPr>
          </a:p>
        </p:txBody>
      </p:sp>
    </p:spTree>
    <p:extLst>
      <p:ext uri="{BB962C8B-B14F-4D97-AF65-F5344CB8AC3E}">
        <p14:creationId xmlns:p14="http://schemas.microsoft.com/office/powerpoint/2010/main" val="35290712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7693" y="285750"/>
            <a:ext cx="6553200" cy="461665"/>
          </a:xfrm>
          <a:prstGeom prst="rect">
            <a:avLst/>
          </a:prstGeom>
          <a:noFill/>
        </p:spPr>
        <p:txBody>
          <a:bodyPr wrap="square" rtlCol="0">
            <a:spAutoFit/>
          </a:bodyPr>
          <a:lstStyle/>
          <a:p>
            <a:r>
              <a:rPr lang="en-US" sz="2400" b="1" dirty="0"/>
              <a:t>HOW TO MAKE A CASE TO AN AUTHORITY</a:t>
            </a:r>
            <a:endParaRPr lang="en-US" sz="2400" b="1" u="sng" dirty="0">
              <a:solidFill>
                <a:schemeClr val="bg1"/>
              </a:solidFill>
              <a:effectLst>
                <a:outerShdw blurRad="38100" dist="38100" dir="2700000" algn="tl">
                  <a:srgbClr val="000000"/>
                </a:outerShdw>
              </a:effectLst>
            </a:endParaRPr>
          </a:p>
        </p:txBody>
      </p:sp>
      <p:sp>
        <p:nvSpPr>
          <p:cNvPr id="5" name="TextBox 4"/>
          <p:cNvSpPr txBox="1"/>
          <p:nvPr/>
        </p:nvSpPr>
        <p:spPr>
          <a:xfrm>
            <a:off x="609600" y="747415"/>
            <a:ext cx="6553200" cy="3108543"/>
          </a:xfrm>
          <a:prstGeom prst="rect">
            <a:avLst/>
          </a:prstGeom>
          <a:noFill/>
        </p:spPr>
        <p:txBody>
          <a:bodyPr wrap="square" rtlCol="0">
            <a:spAutoFit/>
          </a:bodyPr>
          <a:lstStyle/>
          <a:p>
            <a:pPr lvl="0" fontAlgn="base"/>
            <a:r>
              <a:rPr lang="en-US" sz="2800" b="1" dirty="0" smtClean="0">
                <a:solidFill>
                  <a:schemeClr val="bg1"/>
                </a:solidFill>
                <a:effectLst>
                  <a:outerShdw blurRad="76200" dist="50800" dir="5400000" algn="ctr" rotWithShape="0">
                    <a:schemeClr val="tx1"/>
                  </a:outerShdw>
                </a:effectLst>
              </a:rPr>
              <a:t>1. Develop </a:t>
            </a:r>
            <a:r>
              <a:rPr lang="en-US" sz="2800" b="1" dirty="0">
                <a:solidFill>
                  <a:schemeClr val="bg1"/>
                </a:solidFill>
                <a:effectLst>
                  <a:outerShdw blurRad="76200" dist="50800" dir="5400000" algn="ctr" rotWithShape="0">
                    <a:schemeClr val="tx1"/>
                  </a:outerShdw>
                </a:effectLst>
              </a:rPr>
              <a:t>a reputation for being </a:t>
            </a:r>
            <a:r>
              <a:rPr lang="en-US" sz="2800" b="1" dirty="0" smtClean="0">
                <a:solidFill>
                  <a:schemeClr val="bg1"/>
                </a:solidFill>
                <a:effectLst>
                  <a:outerShdw blurRad="76200" dist="50800" dir="5400000" algn="ctr" rotWithShape="0">
                    <a:schemeClr val="tx1"/>
                  </a:outerShdw>
                </a:effectLst>
              </a:rPr>
              <a:t>quietly</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2. Be </a:t>
            </a:r>
            <a:r>
              <a:rPr lang="en-US" sz="2800" b="1" dirty="0">
                <a:solidFill>
                  <a:schemeClr val="bg1"/>
                </a:solidFill>
                <a:effectLst>
                  <a:outerShdw blurRad="76200" dist="50800" dir="5400000" algn="ctr" rotWithShape="0">
                    <a:schemeClr val="tx1"/>
                  </a:outerShdw>
                </a:effectLst>
              </a:rPr>
              <a:t>humble not belligerent</a:t>
            </a:r>
            <a:r>
              <a:rPr lang="en-US" sz="2800" b="1" dirty="0" smtClean="0">
                <a:solidFill>
                  <a:schemeClr val="bg1"/>
                </a:solidFill>
                <a:effectLst>
                  <a:outerShdw blurRad="76200" dist="50800" dir="5400000" algn="ctr" rotWithShape="0">
                    <a:schemeClr val="tx1"/>
                  </a:outerShdw>
                </a:effectLst>
              </a:rPr>
              <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3. Don't </a:t>
            </a:r>
            <a:r>
              <a:rPr lang="en-US" sz="2800" b="1" dirty="0">
                <a:solidFill>
                  <a:schemeClr val="bg1"/>
                </a:solidFill>
                <a:effectLst>
                  <a:outerShdw blurRad="76200" dist="50800" dir="5400000" algn="ctr" rotWithShape="0">
                    <a:schemeClr val="tx1"/>
                  </a:outerShdw>
                </a:effectLst>
              </a:rPr>
              <a:t>be deceptive or manipulate</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4. Appeal </a:t>
            </a:r>
            <a:r>
              <a:rPr lang="en-US" sz="2800" b="1" dirty="0">
                <a:solidFill>
                  <a:schemeClr val="bg1"/>
                </a:solidFill>
                <a:effectLst>
                  <a:outerShdw blurRad="76200" dist="50800" dir="5400000" algn="ctr" rotWithShape="0">
                    <a:schemeClr val="tx1"/>
                  </a:outerShdw>
                </a:effectLst>
              </a:rPr>
              <a:t>to their goals &amp; interests</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5. Choose </a:t>
            </a:r>
            <a:r>
              <a:rPr lang="en-US" sz="2800" b="1" dirty="0">
                <a:solidFill>
                  <a:schemeClr val="bg1"/>
                </a:solidFill>
                <a:effectLst>
                  <a:outerShdw blurRad="76200" dist="50800" dir="5400000" algn="ctr" rotWithShape="0">
                    <a:schemeClr val="tx1"/>
                  </a:outerShdw>
                </a:effectLst>
              </a:rPr>
              <a:t>the right place, time, &amp; words</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6. </a:t>
            </a:r>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endParaRPr lang="en-US" sz="2800" b="1" dirty="0">
              <a:solidFill>
                <a:schemeClr val="bg1"/>
              </a:solidFill>
              <a:effectLst>
                <a:outerShdw blurRad="76200" dist="50800" dir="5400000" algn="ctr" rotWithShape="0">
                  <a:schemeClr val="tx1"/>
                </a:outerShdw>
              </a:effectLst>
            </a:endParaRPr>
          </a:p>
        </p:txBody>
      </p:sp>
    </p:spTree>
    <p:extLst>
      <p:ext uri="{BB962C8B-B14F-4D97-AF65-F5344CB8AC3E}">
        <p14:creationId xmlns:p14="http://schemas.microsoft.com/office/powerpoint/2010/main" val="35290712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7693" y="285750"/>
            <a:ext cx="6553200" cy="461665"/>
          </a:xfrm>
          <a:prstGeom prst="rect">
            <a:avLst/>
          </a:prstGeom>
          <a:noFill/>
        </p:spPr>
        <p:txBody>
          <a:bodyPr wrap="square" rtlCol="0">
            <a:spAutoFit/>
          </a:bodyPr>
          <a:lstStyle/>
          <a:p>
            <a:r>
              <a:rPr lang="en-US" sz="2400" b="1" dirty="0"/>
              <a:t>HOW TO MAKE A CASE TO AN AUTHORITY</a:t>
            </a:r>
            <a:endParaRPr lang="en-US" sz="2400" b="1" u="sng" dirty="0">
              <a:solidFill>
                <a:schemeClr val="bg1"/>
              </a:solidFill>
              <a:effectLst>
                <a:outerShdw blurRad="38100" dist="38100" dir="2700000" algn="tl">
                  <a:srgbClr val="000000"/>
                </a:outerShdw>
              </a:effectLst>
            </a:endParaRPr>
          </a:p>
        </p:txBody>
      </p:sp>
      <p:sp>
        <p:nvSpPr>
          <p:cNvPr id="5" name="TextBox 4"/>
          <p:cNvSpPr txBox="1"/>
          <p:nvPr/>
        </p:nvSpPr>
        <p:spPr>
          <a:xfrm>
            <a:off x="609600" y="747415"/>
            <a:ext cx="6553200" cy="3539430"/>
          </a:xfrm>
          <a:prstGeom prst="rect">
            <a:avLst/>
          </a:prstGeom>
          <a:noFill/>
        </p:spPr>
        <p:txBody>
          <a:bodyPr wrap="square" rtlCol="0">
            <a:spAutoFit/>
          </a:bodyPr>
          <a:lstStyle/>
          <a:p>
            <a:pPr lvl="0" fontAlgn="base"/>
            <a:r>
              <a:rPr lang="en-US" sz="2800" b="1" dirty="0" smtClean="0">
                <a:solidFill>
                  <a:schemeClr val="bg1"/>
                </a:solidFill>
                <a:effectLst>
                  <a:outerShdw blurRad="76200" dist="50800" dir="5400000" algn="ctr" rotWithShape="0">
                    <a:schemeClr val="tx1"/>
                  </a:outerShdw>
                </a:effectLst>
              </a:rPr>
              <a:t>1. Develop </a:t>
            </a:r>
            <a:r>
              <a:rPr lang="en-US" sz="2800" b="1" dirty="0">
                <a:solidFill>
                  <a:schemeClr val="bg1"/>
                </a:solidFill>
                <a:effectLst>
                  <a:outerShdw blurRad="76200" dist="50800" dir="5400000" algn="ctr" rotWithShape="0">
                    <a:schemeClr val="tx1"/>
                  </a:outerShdw>
                </a:effectLst>
              </a:rPr>
              <a:t>a reputation for being </a:t>
            </a:r>
            <a:r>
              <a:rPr lang="en-US" sz="2800" b="1" dirty="0" smtClean="0">
                <a:solidFill>
                  <a:schemeClr val="bg1"/>
                </a:solidFill>
                <a:effectLst>
                  <a:outerShdw blurRad="76200" dist="50800" dir="5400000" algn="ctr" rotWithShape="0">
                    <a:schemeClr val="tx1"/>
                  </a:outerShdw>
                </a:effectLst>
              </a:rPr>
              <a:t>quietly</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2. Be </a:t>
            </a:r>
            <a:r>
              <a:rPr lang="en-US" sz="2800" b="1" dirty="0">
                <a:solidFill>
                  <a:schemeClr val="bg1"/>
                </a:solidFill>
                <a:effectLst>
                  <a:outerShdw blurRad="76200" dist="50800" dir="5400000" algn="ctr" rotWithShape="0">
                    <a:schemeClr val="tx1"/>
                  </a:outerShdw>
                </a:effectLst>
              </a:rPr>
              <a:t>humble not belligerent</a:t>
            </a:r>
            <a:r>
              <a:rPr lang="en-US" sz="2800" b="1" dirty="0" smtClean="0">
                <a:solidFill>
                  <a:schemeClr val="bg1"/>
                </a:solidFill>
                <a:effectLst>
                  <a:outerShdw blurRad="76200" dist="50800" dir="5400000" algn="ctr" rotWithShape="0">
                    <a:schemeClr val="tx1"/>
                  </a:outerShdw>
                </a:effectLst>
              </a:rPr>
              <a:t/>
            </a:r>
            <a:br>
              <a:rPr lang="en-US" sz="2800" b="1" dirty="0" smtClean="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3. Don't </a:t>
            </a:r>
            <a:r>
              <a:rPr lang="en-US" sz="2800" b="1" dirty="0">
                <a:solidFill>
                  <a:schemeClr val="bg1"/>
                </a:solidFill>
                <a:effectLst>
                  <a:outerShdw blurRad="76200" dist="50800" dir="5400000" algn="ctr" rotWithShape="0">
                    <a:schemeClr val="tx1"/>
                  </a:outerShdw>
                </a:effectLst>
              </a:rPr>
              <a:t>be deceptive or manipulate</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4. Appeal </a:t>
            </a:r>
            <a:r>
              <a:rPr lang="en-US" sz="2800" b="1" dirty="0">
                <a:solidFill>
                  <a:schemeClr val="bg1"/>
                </a:solidFill>
                <a:effectLst>
                  <a:outerShdw blurRad="76200" dist="50800" dir="5400000" algn="ctr" rotWithShape="0">
                    <a:schemeClr val="tx1"/>
                  </a:outerShdw>
                </a:effectLst>
              </a:rPr>
              <a:t>to their goals &amp; interests</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5. Choose </a:t>
            </a:r>
            <a:r>
              <a:rPr lang="en-US" sz="2800" b="1" dirty="0">
                <a:solidFill>
                  <a:schemeClr val="bg1"/>
                </a:solidFill>
                <a:effectLst>
                  <a:outerShdw blurRad="76200" dist="50800" dir="5400000" algn="ctr" rotWithShape="0">
                    <a:schemeClr val="tx1"/>
                  </a:outerShdw>
                </a:effectLst>
              </a:rPr>
              <a:t>the right place, time, &amp; words</a:t>
            </a:r>
            <a:br>
              <a:rPr lang="en-US" sz="2800" b="1" dirty="0">
                <a:solidFill>
                  <a:schemeClr val="bg1"/>
                </a:solidFill>
                <a:effectLst>
                  <a:outerShdw blurRad="76200" dist="50800" dir="5400000" algn="ctr" rotWithShape="0">
                    <a:schemeClr val="tx1"/>
                  </a:outerShdw>
                </a:effectLst>
              </a:rPr>
            </a:br>
            <a:r>
              <a:rPr lang="en-US" sz="2800" b="1" dirty="0" smtClean="0">
                <a:solidFill>
                  <a:schemeClr val="bg1"/>
                </a:solidFill>
                <a:effectLst>
                  <a:outerShdw blurRad="76200" dist="50800" dir="5400000" algn="ctr" rotWithShape="0">
                    <a:schemeClr val="tx1"/>
                  </a:outerShdw>
                </a:effectLst>
              </a:rPr>
              <a:t>6. Trust </a:t>
            </a:r>
            <a:r>
              <a:rPr lang="en-US" sz="2800" b="1" dirty="0">
                <a:solidFill>
                  <a:schemeClr val="bg1"/>
                </a:solidFill>
                <a:effectLst>
                  <a:outerShdw blurRad="76200" dist="50800" dir="5400000" algn="ctr" rotWithShape="0">
                    <a:schemeClr val="tx1"/>
                  </a:outerShdw>
                </a:effectLst>
              </a:rPr>
              <a:t>God if they reject your appeal</a:t>
            </a:r>
          </a:p>
          <a:p>
            <a:r>
              <a:rPr lang="en-US" sz="2800" b="1" dirty="0">
                <a:solidFill>
                  <a:schemeClr val="bg1"/>
                </a:solidFill>
                <a:effectLst>
                  <a:outerShdw blurRad="76200" dist="50800" dir="5400000" algn="ctr" rotWithShape="0">
                    <a:schemeClr val="tx1"/>
                  </a:outerShdw>
                </a:effectLst>
              </a:rPr>
              <a:t/>
            </a:r>
            <a:br>
              <a:rPr lang="en-US" sz="2800" b="1" dirty="0">
                <a:solidFill>
                  <a:schemeClr val="bg1"/>
                </a:solidFill>
                <a:effectLst>
                  <a:outerShdw blurRad="76200" dist="50800" dir="5400000" algn="ctr" rotWithShape="0">
                    <a:schemeClr val="tx1"/>
                  </a:outerShdw>
                </a:effectLst>
              </a:rPr>
            </a:br>
            <a:endParaRPr lang="en-US" sz="2800" b="1" dirty="0">
              <a:solidFill>
                <a:schemeClr val="bg1"/>
              </a:solidFill>
              <a:effectLst>
                <a:outerShdw blurRad="76200" dist="50800" dir="5400000" algn="ctr" rotWithShape="0">
                  <a:schemeClr val="tx1"/>
                </a:outerShdw>
              </a:effectLst>
            </a:endParaRPr>
          </a:p>
        </p:txBody>
      </p:sp>
    </p:spTree>
    <p:extLst>
      <p:ext uri="{BB962C8B-B14F-4D97-AF65-F5344CB8AC3E}">
        <p14:creationId xmlns:p14="http://schemas.microsoft.com/office/powerpoint/2010/main" val="35290712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90057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275824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2834" y="438150"/>
            <a:ext cx="6705600" cy="2400657"/>
          </a:xfrm>
          <a:prstGeom prst="rect">
            <a:avLst/>
          </a:prstGeom>
          <a:noFill/>
        </p:spPr>
        <p:txBody>
          <a:bodyPr wrap="square" rtlCol="0">
            <a:spAutoFit/>
          </a:bodyPr>
          <a:lstStyle/>
          <a:p>
            <a:pPr fontAlgn="base"/>
            <a:r>
              <a:rPr lang="en-US" sz="2400" b="1" dirty="0">
                <a:solidFill>
                  <a:schemeClr val="bg1"/>
                </a:solidFill>
                <a:effectLst>
                  <a:outerShdw blurRad="38100" dist="38100" dir="2700000" algn="tl">
                    <a:srgbClr val="000000">
                      <a:alpha val="66000"/>
                    </a:srgbClr>
                  </a:outerShdw>
                </a:effectLst>
              </a:rPr>
              <a:t>When can you pass a vehicle on the right?</a:t>
            </a:r>
            <a:endParaRPr lang="en-US" sz="2400" dirty="0">
              <a:solidFill>
                <a:schemeClr val="bg1"/>
              </a:solidFill>
              <a:effectLst>
                <a:outerShdw blurRad="38100" dist="38100" dir="2700000" algn="tl">
                  <a:srgbClr val="000000">
                    <a:alpha val="66000"/>
                  </a:srgbClr>
                </a:outerShdw>
              </a:effectLst>
            </a:endParaRPr>
          </a:p>
          <a:p>
            <a:pPr fontAlgn="base"/>
            <a:r>
              <a:rPr lang="en-US" dirty="0">
                <a:solidFill>
                  <a:schemeClr val="bg1"/>
                </a:solidFill>
                <a:effectLst>
                  <a:outerShdw blurRad="38100" dist="38100" dir="2700000" algn="tl">
                    <a:srgbClr val="000000">
                      <a:alpha val="66000"/>
                    </a:srgbClr>
                  </a:outerShdw>
                </a:effectLst>
              </a:rPr>
              <a:t>a. Driver ahead of you is turning left</a:t>
            </a:r>
          </a:p>
          <a:p>
            <a:pPr fontAlgn="base"/>
            <a:r>
              <a:rPr lang="en-US" dirty="0">
                <a:solidFill>
                  <a:schemeClr val="bg1"/>
                </a:solidFill>
                <a:effectLst>
                  <a:outerShdw blurRad="38100" dist="38100" dir="2700000" algn="tl">
                    <a:srgbClr val="000000">
                      <a:alpha val="66000"/>
                    </a:srgbClr>
                  </a:outerShdw>
                </a:effectLst>
              </a:rPr>
              <a:t>b. On a highway with two or more lanes traveling in your direction</a:t>
            </a:r>
          </a:p>
          <a:p>
            <a:pPr fontAlgn="base"/>
            <a:r>
              <a:rPr lang="en-US" dirty="0">
                <a:solidFill>
                  <a:schemeClr val="bg1"/>
                </a:solidFill>
                <a:effectLst>
                  <a:outerShdw blurRad="38100" dist="38100" dir="2700000" algn="tl">
                    <a:srgbClr val="000000">
                      <a:alpha val="66000"/>
                    </a:srgbClr>
                  </a:outerShdw>
                </a:effectLst>
              </a:rPr>
              <a:t>c. If you are blocked or unable to pass on the left</a:t>
            </a:r>
          </a:p>
          <a:p>
            <a:pPr fontAlgn="base"/>
            <a:r>
              <a:rPr lang="en-US" dirty="0">
                <a:solidFill>
                  <a:schemeClr val="bg1"/>
                </a:solidFill>
                <a:effectLst>
                  <a:outerShdw blurRad="38100" dist="38100" dir="2700000" algn="tl">
                    <a:srgbClr val="000000">
                      <a:alpha val="66000"/>
                    </a:srgbClr>
                  </a:outerShdw>
                </a:effectLst>
              </a:rPr>
              <a:t>d. When it is safe to do so</a:t>
            </a:r>
          </a:p>
          <a:p>
            <a:pPr fontAlgn="base"/>
            <a:r>
              <a:rPr lang="en-US" dirty="0">
                <a:solidFill>
                  <a:schemeClr val="bg1"/>
                </a:solidFill>
                <a:effectLst>
                  <a:outerShdw blurRad="38100" dist="38100" dir="2700000" algn="tl">
                    <a:srgbClr val="000000">
                      <a:alpha val="66000"/>
                    </a:srgbClr>
                  </a:outerShdw>
                </a:effectLst>
              </a:rPr>
              <a:t>e. a and b</a:t>
            </a:r>
          </a:p>
          <a:p>
            <a:pPr fontAlgn="base"/>
            <a:r>
              <a:rPr lang="en-US" dirty="0">
                <a:solidFill>
                  <a:schemeClr val="bg1"/>
                </a:solidFill>
                <a:effectLst>
                  <a:outerShdw blurRad="38100" dist="38100" dir="2700000" algn="tl">
                    <a:srgbClr val="000000">
                      <a:alpha val="66000"/>
                    </a:srgbClr>
                  </a:outerShdw>
                </a:effectLst>
              </a:rPr>
              <a:t>f. c and d</a:t>
            </a:r>
          </a:p>
          <a:p>
            <a:pPr fontAlgn="base"/>
            <a:r>
              <a:rPr lang="en-US" dirty="0">
                <a:solidFill>
                  <a:schemeClr val="bg1"/>
                </a:solidFill>
                <a:effectLst>
                  <a:outerShdw blurRad="38100" dist="38100" dir="2700000" algn="tl">
                    <a:srgbClr val="000000">
                      <a:alpha val="66000"/>
                    </a:srgbClr>
                  </a:outerShdw>
                </a:effectLst>
              </a:rPr>
              <a:t>g. All of the </a:t>
            </a:r>
            <a:r>
              <a:rPr lang="en-US" dirty="0" smtClean="0">
                <a:solidFill>
                  <a:schemeClr val="bg1"/>
                </a:solidFill>
                <a:effectLst>
                  <a:outerShdw blurRad="38100" dist="38100" dir="2700000" algn="tl">
                    <a:srgbClr val="000000">
                      <a:alpha val="66000"/>
                    </a:srgbClr>
                  </a:outerShdw>
                </a:effectLst>
              </a:rPr>
              <a:t>Above</a:t>
            </a:r>
            <a:endParaRPr lang="en-US" dirty="0">
              <a:solidFill>
                <a:schemeClr val="bg1"/>
              </a:solidFill>
              <a:effectLst>
                <a:outerShdw blurRad="38100" dist="38100" dir="2700000" algn="tl">
                  <a:srgbClr val="000000">
                    <a:alpha val="66000"/>
                  </a:srgbClr>
                </a:outerShdw>
              </a:effectLst>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9059" y="1956751"/>
            <a:ext cx="1020919" cy="76569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8945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352818"/>
            <a:ext cx="6553200" cy="830997"/>
          </a:xfrm>
          <a:prstGeom prst="rect">
            <a:avLst/>
          </a:prstGeom>
          <a:noFill/>
        </p:spPr>
        <p:txBody>
          <a:bodyPr wrap="square" rtlCol="0">
            <a:spAutoFit/>
          </a:bodyPr>
          <a:lstStyle/>
          <a:p>
            <a:r>
              <a:rPr lang="en-US" sz="2400" b="1" dirty="0">
                <a:solidFill>
                  <a:schemeClr val="bg1"/>
                </a:solidFill>
                <a:effectLst>
                  <a:outerShdw blurRad="50800" dist="50800" dir="5400000" algn="ctr" rotWithShape="0">
                    <a:schemeClr val="tx1"/>
                  </a:outerShdw>
                </a:effectLst>
                <a:cs typeface="Arial" panose="020B0604020202020204" pitchFamily="34" charset="0"/>
              </a:rPr>
              <a:t>“Fire tests the purity of silver and gold, </a:t>
            </a:r>
            <a:r>
              <a:rPr lang="en-US" sz="2400" b="1" dirty="0" smtClean="0">
                <a:solidFill>
                  <a:schemeClr val="bg1"/>
                </a:solidFill>
                <a:effectLst>
                  <a:outerShdw blurRad="50800" dist="50800" dir="5400000" algn="ctr" rotWithShape="0">
                    <a:schemeClr val="tx1"/>
                  </a:outerShdw>
                </a:effectLst>
                <a:cs typeface="Arial" panose="020B0604020202020204" pitchFamily="34" charset="0"/>
              </a:rPr>
              <a:t/>
            </a:r>
            <a:br>
              <a:rPr lang="en-US" sz="2400" b="1" dirty="0" smtClean="0">
                <a:solidFill>
                  <a:schemeClr val="bg1"/>
                </a:solidFill>
                <a:effectLst>
                  <a:outerShdw blurRad="50800" dist="50800" dir="5400000" algn="ctr" rotWithShape="0">
                    <a:schemeClr val="tx1"/>
                  </a:outerShdw>
                </a:effectLst>
                <a:cs typeface="Arial" panose="020B0604020202020204" pitchFamily="34" charset="0"/>
              </a:rPr>
            </a:br>
            <a:r>
              <a:rPr lang="en-US" sz="2400" b="1" dirty="0" smtClean="0">
                <a:solidFill>
                  <a:schemeClr val="bg1"/>
                </a:solidFill>
                <a:effectLst>
                  <a:outerShdw blurRad="50800" dist="50800" dir="5400000" algn="ctr" rotWithShape="0">
                    <a:schemeClr val="tx1"/>
                  </a:outerShdw>
                </a:effectLst>
                <a:cs typeface="Arial" panose="020B0604020202020204" pitchFamily="34" charset="0"/>
              </a:rPr>
              <a:t>but </a:t>
            </a:r>
            <a:r>
              <a:rPr lang="en-US" sz="2400" b="1" dirty="0">
                <a:solidFill>
                  <a:schemeClr val="bg1"/>
                </a:solidFill>
                <a:effectLst>
                  <a:outerShdw blurRad="50800" dist="50800" dir="5400000" algn="ctr" rotWithShape="0">
                    <a:schemeClr val="tx1"/>
                  </a:outerShdw>
                </a:effectLst>
                <a:cs typeface="Arial" panose="020B0604020202020204" pitchFamily="34" charset="0"/>
              </a:rPr>
              <a:t>the Lord tests the heart</a:t>
            </a:r>
            <a:r>
              <a:rPr lang="en-US" sz="2400" b="1" dirty="0" smtClean="0">
                <a:solidFill>
                  <a:schemeClr val="bg1"/>
                </a:solidFill>
                <a:effectLst>
                  <a:outerShdw blurRad="50800" dist="50800" dir="5400000" algn="ctr" rotWithShape="0">
                    <a:schemeClr val="tx1"/>
                  </a:outerShdw>
                </a:effectLst>
                <a:cs typeface="Arial" panose="020B0604020202020204" pitchFamily="34" charset="0"/>
              </a:rPr>
              <a:t>.”</a:t>
            </a:r>
            <a:endParaRPr lang="en-US" sz="2400" b="1" dirty="0">
              <a:solidFill>
                <a:schemeClr val="bg1"/>
              </a:solidFill>
              <a:effectLst>
                <a:outerShdw blurRad="50800" dist="50800" dir="5400000" algn="ctr" rotWithShape="0">
                  <a:schemeClr val="tx1"/>
                </a:outerShdw>
              </a:effectLst>
              <a:cs typeface="Arial" panose="020B0604020202020204" pitchFamily="34" charset="0"/>
            </a:endParaRPr>
          </a:p>
        </p:txBody>
      </p:sp>
      <p:sp>
        <p:nvSpPr>
          <p:cNvPr id="5" name="TextBox 4"/>
          <p:cNvSpPr txBox="1"/>
          <p:nvPr/>
        </p:nvSpPr>
        <p:spPr>
          <a:xfrm>
            <a:off x="4724400" y="4019550"/>
            <a:ext cx="2895600" cy="738664"/>
          </a:xfrm>
          <a:prstGeom prst="rect">
            <a:avLst/>
          </a:prstGeom>
          <a:noFill/>
        </p:spPr>
        <p:txBody>
          <a:bodyPr wrap="square" rtlCol="0">
            <a:spAutoFit/>
          </a:bodyPr>
          <a:lstStyle/>
          <a:p>
            <a:r>
              <a:rPr lang="en-US" sz="2800" b="1" dirty="0" smtClean="0"/>
              <a:t>PROVERBS 17:3</a:t>
            </a:r>
            <a:br>
              <a:rPr lang="en-US" sz="2800" b="1" dirty="0" smtClean="0"/>
            </a:br>
            <a:r>
              <a:rPr lang="en-US" sz="1400" dirty="0" smtClean="0"/>
              <a:t>new living translation</a:t>
            </a:r>
            <a:endParaRPr lang="en-US" sz="1400" dirty="0"/>
          </a:p>
        </p:txBody>
      </p:sp>
      <p:cxnSp>
        <p:nvCxnSpPr>
          <p:cNvPr id="8" name="Straight Connector 7"/>
          <p:cNvCxnSpPr/>
          <p:nvPr/>
        </p:nvCxnSpPr>
        <p:spPr>
          <a:xfrm>
            <a:off x="4796307" y="4476750"/>
            <a:ext cx="229029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6643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10200" y="3713945"/>
            <a:ext cx="1905000" cy="523220"/>
          </a:xfrm>
          <a:prstGeom prst="rect">
            <a:avLst/>
          </a:prstGeom>
          <a:noFill/>
        </p:spPr>
        <p:txBody>
          <a:bodyPr wrap="square" rtlCol="0">
            <a:spAutoFit/>
          </a:bodyPr>
          <a:lstStyle/>
          <a:p>
            <a:r>
              <a:rPr lang="en-US" sz="2800" b="1" dirty="0" smtClean="0">
                <a:solidFill>
                  <a:schemeClr val="bg1"/>
                </a:solidFill>
              </a:rPr>
              <a:t>597</a:t>
            </a:r>
            <a:r>
              <a:rPr lang="en-US" b="1" dirty="0" smtClean="0">
                <a:solidFill>
                  <a:schemeClr val="bg1"/>
                </a:solidFill>
              </a:rPr>
              <a:t> BC</a:t>
            </a:r>
            <a:endParaRPr lang="en-US" b="1" dirty="0">
              <a:solidFill>
                <a:schemeClr val="bg1"/>
              </a:solidFill>
            </a:endParaRPr>
          </a:p>
        </p:txBody>
      </p:sp>
    </p:spTree>
    <p:extLst>
      <p:ext uri="{BB962C8B-B14F-4D97-AF65-F5344CB8AC3E}">
        <p14:creationId xmlns:p14="http://schemas.microsoft.com/office/powerpoint/2010/main" val="3977171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428750"/>
            <a:ext cx="6553200" cy="523220"/>
          </a:xfrm>
          <a:prstGeom prst="rect">
            <a:avLst/>
          </a:prstGeom>
          <a:noFill/>
        </p:spPr>
        <p:txBody>
          <a:bodyPr wrap="square" rtlCol="0">
            <a:spAutoFit/>
          </a:bodyPr>
          <a:lstStyle/>
          <a:p>
            <a:r>
              <a:rPr lang="en-US" sz="2800" b="1" dirty="0" smtClean="0">
                <a:solidFill>
                  <a:schemeClr val="bg1"/>
                </a:solidFill>
                <a:effectLst>
                  <a:outerShdw blurRad="38100" dist="38100" dir="2700000" algn="tl">
                    <a:srgbClr val="000000"/>
                  </a:outerShdw>
                </a:effectLst>
              </a:rPr>
              <a:t>Before every </a:t>
            </a:r>
            <a:r>
              <a:rPr lang="en-US" sz="2800" b="1" u="sng" dirty="0" smtClean="0">
                <a:solidFill>
                  <a:schemeClr val="bg1"/>
                </a:solidFill>
                <a:effectLst>
                  <a:outerShdw blurRad="38100" dist="38100" dir="2700000" algn="tl">
                    <a:srgbClr val="000000"/>
                  </a:outerShdw>
                </a:effectLst>
              </a:rPr>
              <a:t>BLESSING</a:t>
            </a:r>
            <a:r>
              <a:rPr lang="en-US" sz="2800" b="1" dirty="0" smtClean="0">
                <a:solidFill>
                  <a:schemeClr val="bg1"/>
                </a:solidFill>
                <a:effectLst>
                  <a:outerShdw blurRad="38100" dist="38100" dir="2700000" algn="tl">
                    <a:srgbClr val="000000"/>
                  </a:outerShdw>
                </a:effectLst>
              </a:rPr>
              <a:t> there is a </a:t>
            </a:r>
            <a:r>
              <a:rPr lang="en-US" sz="2800" b="1" u="sng" dirty="0" smtClean="0">
                <a:solidFill>
                  <a:schemeClr val="bg1"/>
                </a:solidFill>
                <a:effectLst>
                  <a:outerShdw blurRad="38100" dist="38100" dir="2700000" algn="tl">
                    <a:srgbClr val="000000"/>
                  </a:outerShdw>
                </a:effectLst>
              </a:rPr>
              <a:t>TESTING</a:t>
            </a:r>
            <a:endParaRPr lang="en-US" sz="2800" b="1" u="sng" dirty="0">
              <a:solidFill>
                <a:schemeClr val="bg1"/>
              </a:solidFill>
              <a:effectLst>
                <a:outerShdw blurRad="38100" dist="38100" dir="2700000" algn="tl">
                  <a:srgbClr val="000000"/>
                </a:outerShdw>
              </a:effectLst>
            </a:endParaRPr>
          </a:p>
        </p:txBody>
      </p:sp>
    </p:spTree>
    <p:extLst>
      <p:ext uri="{BB962C8B-B14F-4D97-AF65-F5344CB8AC3E}">
        <p14:creationId xmlns:p14="http://schemas.microsoft.com/office/powerpoint/2010/main" val="1157867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0810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1618</TotalTime>
  <Words>705</Words>
  <Application>Microsoft Office PowerPoint</Application>
  <PresentationFormat>On-screen Show (16:9)</PresentationFormat>
  <Paragraphs>73</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jim.smith</dc:creator>
  <cp:lastModifiedBy>jim.smith</cp:lastModifiedBy>
  <cp:revision>18</cp:revision>
  <dcterms:created xsi:type="dcterms:W3CDTF">2017-01-04T02:17:58Z</dcterms:created>
  <dcterms:modified xsi:type="dcterms:W3CDTF">2017-01-12T18:04:10Z</dcterms:modified>
</cp:coreProperties>
</file>