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7" r:id="rId3"/>
    <p:sldId id="301" r:id="rId4"/>
    <p:sldId id="335" r:id="rId5"/>
    <p:sldId id="323" r:id="rId6"/>
    <p:sldId id="272" r:id="rId7"/>
    <p:sldId id="324" r:id="rId8"/>
    <p:sldId id="326" r:id="rId9"/>
    <p:sldId id="325" r:id="rId10"/>
    <p:sldId id="304" r:id="rId11"/>
    <p:sldId id="280" r:id="rId12"/>
    <p:sldId id="307" r:id="rId13"/>
    <p:sldId id="284" r:id="rId14"/>
    <p:sldId id="311" r:id="rId15"/>
    <p:sldId id="327" r:id="rId16"/>
    <p:sldId id="285" r:id="rId17"/>
    <p:sldId id="317" r:id="rId18"/>
    <p:sldId id="318" r:id="rId19"/>
    <p:sldId id="287" r:id="rId20"/>
    <p:sldId id="319" r:id="rId21"/>
    <p:sldId id="320" r:id="rId22"/>
    <p:sldId id="328" r:id="rId23"/>
    <p:sldId id="329" r:id="rId24"/>
    <p:sldId id="330" r:id="rId25"/>
    <p:sldId id="321" r:id="rId26"/>
    <p:sldId id="331" r:id="rId27"/>
    <p:sldId id="332" r:id="rId28"/>
    <p:sldId id="333" r:id="rId29"/>
    <p:sldId id="334" r:id="rId30"/>
    <p:sldId id="290" r:id="rId31"/>
    <p:sldId id="29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04" autoAdjust="0"/>
  </p:normalViewPr>
  <p:slideViewPr>
    <p:cSldViewPr>
      <p:cViewPr>
        <p:scale>
          <a:sx n="75" d="100"/>
          <a:sy n="75" d="100"/>
        </p:scale>
        <p:origin x="2144" y="1408"/>
      </p:cViewPr>
      <p:guideLst>
        <p:guide orient="horz" pos="162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6EA85-91C7-48E6-8550-F427FC0B7687}" type="datetimeFigureOut">
              <a:rPr lang="en-US" smtClean="0"/>
              <a:t>1/21/16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4639D-CC34-4B16-BCE1-90490734F184}" type="slidenum">
              <a:rPr lang="en-US" smtClean="0"/>
              <a:t>‹#›</a:t>
            </a:fld>
            <a:endParaRPr lang="en-US"/>
          </a:p>
        </p:txBody>
      </p:sp>
    </p:spTree>
    <p:extLst>
      <p:ext uri="{BB962C8B-B14F-4D97-AF65-F5344CB8AC3E}">
        <p14:creationId xmlns:p14="http://schemas.microsoft.com/office/powerpoint/2010/main" val="324780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13942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53847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61409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5529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3781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06717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99611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14671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484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45915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84947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51018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88D720-AE1E-4900-934D-CD7E0B25999B}"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610660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411886084"/>
      </p:ext>
    </p:extLst>
  </p:cSld>
  <p:clrMapOvr>
    <a:masterClrMapping/>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3383635816"/>
      </p:ext>
    </p:extLst>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72551942"/>
      </p:ext>
    </p:extLst>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F6D04A-6FC5-4FDE-A257-DF00BFF14634}" type="datetimeFigureOut">
              <a:rPr lang="en-US"/>
              <a:pPr>
                <a:defRPr/>
              </a:pPr>
              <a:t>1/21/16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6CDF84A-A624-4971-9A7B-A46109697FE7}" type="slidenum">
              <a:rPr lang="en-US"/>
              <a:pPr>
                <a:defRPr/>
              </a:pPr>
              <a:t>‹#›</a:t>
            </a:fld>
            <a:endParaRPr lang="en-US"/>
          </a:p>
        </p:txBody>
      </p:sp>
    </p:spTree>
    <p:extLst>
      <p:ext uri="{BB962C8B-B14F-4D97-AF65-F5344CB8AC3E}">
        <p14:creationId xmlns:p14="http://schemas.microsoft.com/office/powerpoint/2010/main" val="363363593"/>
      </p:ext>
    </p:extLst>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D3DAB8-F6F5-4DAF-A27B-54E44B52993A}" type="datetimeFigureOut">
              <a:rPr lang="en-US"/>
              <a:pPr>
                <a:defRPr/>
              </a:pPr>
              <a:t>1/21/16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2DF9AF-2F47-4953-AE72-3203EBB03DDF}" type="slidenum">
              <a:rPr lang="en-US"/>
              <a:pPr>
                <a:defRPr/>
              </a:pPr>
              <a:t>‹#›</a:t>
            </a:fld>
            <a:endParaRPr lang="en-US"/>
          </a:p>
        </p:txBody>
      </p:sp>
    </p:spTree>
    <p:extLst>
      <p:ext uri="{BB962C8B-B14F-4D97-AF65-F5344CB8AC3E}">
        <p14:creationId xmlns:p14="http://schemas.microsoft.com/office/powerpoint/2010/main" val="3445844714"/>
      </p:ext>
    </p:extLst>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5C43425-0410-4C3A-B8B6-947AF33FB18B}" type="datetimeFigureOut">
              <a:rPr lang="en-US"/>
              <a:pPr>
                <a:defRPr/>
              </a:pPr>
              <a:t>1/21/16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FFC40-8A63-4004-9C90-ED643B7B3008}" type="slidenum">
              <a:rPr lang="en-US"/>
              <a:pPr>
                <a:defRPr/>
              </a:pPr>
              <a:t>‹#›</a:t>
            </a:fld>
            <a:endParaRPr lang="en-US"/>
          </a:p>
        </p:txBody>
      </p:sp>
    </p:spTree>
    <p:extLst>
      <p:ext uri="{BB962C8B-B14F-4D97-AF65-F5344CB8AC3E}">
        <p14:creationId xmlns:p14="http://schemas.microsoft.com/office/powerpoint/2010/main" val="3042652641"/>
      </p:ext>
    </p:extLst>
  </p:cSld>
  <p:clrMapOvr>
    <a:masterClrMapping/>
  </p:clrMapOvr>
  <p:transition spd="slow">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18B7F2-0212-4533-AB09-90A0BBA3DA64}" type="datetimeFigureOut">
              <a:rPr lang="en-US"/>
              <a:pPr>
                <a:defRPr/>
              </a:pPr>
              <a:t>1/21/16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14BE95-9E94-4DA4-87D4-7BE1D87DBD4A}" type="slidenum">
              <a:rPr lang="en-US"/>
              <a:pPr>
                <a:defRPr/>
              </a:pPr>
              <a:t>‹#›</a:t>
            </a:fld>
            <a:endParaRPr lang="en-US"/>
          </a:p>
        </p:txBody>
      </p:sp>
    </p:spTree>
    <p:extLst>
      <p:ext uri="{BB962C8B-B14F-4D97-AF65-F5344CB8AC3E}">
        <p14:creationId xmlns:p14="http://schemas.microsoft.com/office/powerpoint/2010/main" val="3551253473"/>
      </p:ext>
    </p:extLst>
  </p:cSld>
  <p:clrMapOvr>
    <a:masterClrMapping/>
  </p:clrMapOvr>
  <p:transition spd="slow">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E69A689-7D88-47CB-A634-AB31BDD8B1D8}" type="datetimeFigureOut">
              <a:rPr lang="en-US"/>
              <a:pPr>
                <a:defRPr/>
              </a:pPr>
              <a:t>1/21/16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76EBAB-BFB0-410B-8449-9E0C5C8F57B4}" type="slidenum">
              <a:rPr lang="en-US"/>
              <a:pPr>
                <a:defRPr/>
              </a:pPr>
              <a:t>‹#›</a:t>
            </a:fld>
            <a:endParaRPr lang="en-US"/>
          </a:p>
        </p:txBody>
      </p:sp>
    </p:spTree>
    <p:extLst>
      <p:ext uri="{BB962C8B-B14F-4D97-AF65-F5344CB8AC3E}">
        <p14:creationId xmlns:p14="http://schemas.microsoft.com/office/powerpoint/2010/main" val="3437577215"/>
      </p:ext>
    </p:extLst>
  </p:cSld>
  <p:clrMapOvr>
    <a:masterClrMapping/>
  </p:clrMapOvr>
  <p:transition spd="slow">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07FF16-6B05-4EAD-8054-DFB3854B9395}" type="datetimeFigureOut">
              <a:rPr lang="en-US"/>
              <a:pPr>
                <a:defRPr/>
              </a:pPr>
              <a:t>1/21/16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4C70C0F-45EB-42FF-AFC2-C125143E5B79}" type="slidenum">
              <a:rPr lang="en-US"/>
              <a:pPr>
                <a:defRPr/>
              </a:pPr>
              <a:t>‹#›</a:t>
            </a:fld>
            <a:endParaRPr lang="en-US"/>
          </a:p>
        </p:txBody>
      </p:sp>
    </p:spTree>
    <p:extLst>
      <p:ext uri="{BB962C8B-B14F-4D97-AF65-F5344CB8AC3E}">
        <p14:creationId xmlns:p14="http://schemas.microsoft.com/office/powerpoint/2010/main" val="49175529"/>
      </p:ext>
    </p:extLst>
  </p:cSld>
  <p:clrMapOvr>
    <a:masterClrMapping/>
  </p:clrMapOvr>
  <p:transition spd="slow">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6627E46-264F-4016-A89E-CB8AE8981D2F}" type="datetimeFigureOut">
              <a:rPr lang="en-US"/>
              <a:pPr>
                <a:defRPr/>
              </a:pPr>
              <a:t>1/21/16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B015B3-3EA3-4CEA-96F8-B29E99FFEE6A}" type="slidenum">
              <a:rPr lang="en-US"/>
              <a:pPr>
                <a:defRPr/>
              </a:pPr>
              <a:t>‹#›</a:t>
            </a:fld>
            <a:endParaRPr lang="en-US"/>
          </a:p>
        </p:txBody>
      </p:sp>
    </p:spTree>
    <p:extLst>
      <p:ext uri="{BB962C8B-B14F-4D97-AF65-F5344CB8AC3E}">
        <p14:creationId xmlns:p14="http://schemas.microsoft.com/office/powerpoint/2010/main" val="2374993833"/>
      </p:ext>
    </p:extLst>
  </p:cSld>
  <p:clrMapOvr>
    <a:masterClrMapping/>
  </p:clrMapOvr>
  <p:transition spd="slow">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69BD48-BBEA-4DA4-96D7-A414BCF2B9B8}" type="datetimeFigureOut">
              <a:rPr lang="en-US"/>
              <a:pPr>
                <a:defRPr/>
              </a:pPr>
              <a:t>1/21/16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9677E-E16A-4FAD-95A4-7D8DB9AAFE01}" type="slidenum">
              <a:rPr lang="en-US"/>
              <a:pPr>
                <a:defRPr/>
              </a:pPr>
              <a:t>‹#›</a:t>
            </a:fld>
            <a:endParaRPr lang="en-US"/>
          </a:p>
        </p:txBody>
      </p:sp>
    </p:spTree>
    <p:extLst>
      <p:ext uri="{BB962C8B-B14F-4D97-AF65-F5344CB8AC3E}">
        <p14:creationId xmlns:p14="http://schemas.microsoft.com/office/powerpoint/2010/main" val="2248125458"/>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99D1F-1D13-40C3-9752-0E69806DCC39}"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366917882"/>
      </p:ext>
    </p:extLst>
  </p:cSld>
  <p:clrMapOvr>
    <a:masterClrMapping/>
  </p:clrMapOvr>
  <p:transition spd="slow">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53E78C-744F-4C19-87DF-2078CC83CB37}" type="datetimeFigureOut">
              <a:rPr lang="en-US"/>
              <a:pPr>
                <a:defRPr/>
              </a:pPr>
              <a:t>1/21/16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E59614E-AF64-4812-A6B6-3F0AB3F0A7FA}" type="slidenum">
              <a:rPr lang="en-US"/>
              <a:pPr>
                <a:defRPr/>
              </a:pPr>
              <a:t>‹#›</a:t>
            </a:fld>
            <a:endParaRPr lang="en-US"/>
          </a:p>
        </p:txBody>
      </p:sp>
    </p:spTree>
    <p:extLst>
      <p:ext uri="{BB962C8B-B14F-4D97-AF65-F5344CB8AC3E}">
        <p14:creationId xmlns:p14="http://schemas.microsoft.com/office/powerpoint/2010/main" val="1941026583"/>
      </p:ext>
    </p:extLst>
  </p:cSld>
  <p:clrMapOvr>
    <a:masterClrMapping/>
  </p:clrMapOvr>
  <p:transition spd="slow">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DA67142-BC61-4741-890E-68F7B77C3265}" type="datetimeFigureOut">
              <a:rPr lang="en-US"/>
              <a:pPr>
                <a:defRPr/>
              </a:pPr>
              <a:t>1/21/16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11A256D-AA2C-4131-91C7-E44A896C551A}" type="slidenum">
              <a:rPr lang="en-US"/>
              <a:pPr>
                <a:defRPr/>
              </a:pPr>
              <a:t>‹#›</a:t>
            </a:fld>
            <a:endParaRPr lang="en-US"/>
          </a:p>
        </p:txBody>
      </p:sp>
    </p:spTree>
    <p:extLst>
      <p:ext uri="{BB962C8B-B14F-4D97-AF65-F5344CB8AC3E}">
        <p14:creationId xmlns:p14="http://schemas.microsoft.com/office/powerpoint/2010/main" val="3843686905"/>
      </p:ext>
    </p:extLst>
  </p:cSld>
  <p:clrMapOvr>
    <a:masterClrMapping/>
  </p:clrMapOvr>
  <p:transition spd="slow">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3A80B8D-AB8F-4188-A1F6-9E136388EF70}" type="datetimeFigureOut">
              <a:rPr lang="en-US"/>
              <a:pPr>
                <a:defRPr/>
              </a:pPr>
              <a:t>1/21/16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A70066-9B86-442C-81EC-B71E1F9E8BEF}" type="slidenum">
              <a:rPr lang="en-US"/>
              <a:pPr>
                <a:defRPr/>
              </a:pPr>
              <a:t>‹#›</a:t>
            </a:fld>
            <a:endParaRPr lang="en-US"/>
          </a:p>
        </p:txBody>
      </p:sp>
    </p:spTree>
    <p:extLst>
      <p:ext uri="{BB962C8B-B14F-4D97-AF65-F5344CB8AC3E}">
        <p14:creationId xmlns:p14="http://schemas.microsoft.com/office/powerpoint/2010/main" val="3197573763"/>
      </p:ext>
    </p:extLst>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99D1F-1D13-40C3-9752-0E69806DCC39}"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70653354"/>
      </p:ext>
    </p:extLst>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99D1F-1D13-40C3-9752-0E69806DCC39}"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1702428116"/>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99D1F-1D13-40C3-9752-0E69806DCC39}"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741840971"/>
      </p:ext>
    </p:extLst>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99D1F-1D13-40C3-9752-0E69806DCC39}"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4085398476"/>
      </p:ext>
    </p:extLst>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9D1F-1D13-40C3-9752-0E69806DCC39}"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071600192"/>
      </p:ext>
    </p:extLst>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99D1F-1D13-40C3-9752-0E69806DCC39}"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2968494758"/>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99D1F-1D13-40C3-9752-0E69806DCC39}"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57B07-BEDF-47E5-B4B5-B1E2F37807C6}" type="slidenum">
              <a:rPr lang="en-US" smtClean="0"/>
              <a:t>‹#›</a:t>
            </a:fld>
            <a:endParaRPr lang="en-US"/>
          </a:p>
        </p:txBody>
      </p:sp>
    </p:spTree>
    <p:extLst>
      <p:ext uri="{BB962C8B-B14F-4D97-AF65-F5344CB8AC3E}">
        <p14:creationId xmlns:p14="http://schemas.microsoft.com/office/powerpoint/2010/main" val="79953060"/>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699D1F-1D13-40C3-9752-0E69806DCC39}" type="datetimeFigureOut">
              <a:rPr lang="en-US" smtClean="0"/>
              <a:t>1/21/16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F57B07-BEDF-47E5-B4B5-B1E2F37807C6}" type="slidenum">
              <a:rPr lang="en-US" smtClean="0"/>
              <a:t>‹#›</a:t>
            </a:fld>
            <a:endParaRPr lang="en-US"/>
          </a:p>
        </p:txBody>
      </p:sp>
    </p:spTree>
    <p:extLst>
      <p:ext uri="{BB962C8B-B14F-4D97-AF65-F5344CB8AC3E}">
        <p14:creationId xmlns:p14="http://schemas.microsoft.com/office/powerpoint/2010/main" val="214647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2A0A2C8-732C-4E37-B7FF-B77828DBF710}" type="datetimeFigureOut">
              <a:rPr lang="en-US"/>
              <a:pPr>
                <a:defRPr/>
              </a:pPr>
              <a:t>1/21/16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C80D25-93ED-44A7-A339-6B80B3B7725F}" type="slidenum">
              <a:rPr lang="en-US"/>
              <a:pPr>
                <a:defRPr/>
              </a:pPr>
              <a:t>‹#›</a:t>
            </a:fld>
            <a:endParaRPr lang="en-US"/>
          </a:p>
        </p:txBody>
      </p:sp>
    </p:spTree>
    <p:extLst>
      <p:ext uri="{BB962C8B-B14F-4D97-AF65-F5344CB8AC3E}">
        <p14:creationId xmlns:p14="http://schemas.microsoft.com/office/powerpoint/2010/main" val="112481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21522"/>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09749"/>
            <a:ext cx="8305800" cy="584775"/>
          </a:xfrm>
          <a:prstGeom prst="rect">
            <a:avLst/>
          </a:prstGeom>
          <a:noFill/>
          <a:ln>
            <a:noFill/>
          </a:ln>
        </p:spPr>
        <p:txBody>
          <a:bodyPr wrap="square" rtlCol="0">
            <a:spAutoFit/>
          </a:bodyPr>
          <a:lstStyle/>
          <a:p>
            <a:pPr algn="ctr"/>
            <a:r>
              <a:rPr lang="en-US" sz="3200" dirty="0" smtClean="0">
                <a:latin typeface="Century Gothic" panose="020B0502020202020204" pitchFamily="34" charset="0"/>
              </a:rPr>
              <a:t>Take your choice….</a:t>
            </a:r>
            <a:endParaRPr lang="en-US" sz="3200" dirty="0">
              <a:latin typeface="Century Gothic" panose="020B0502020202020204" pitchFamily="34" charset="0"/>
            </a:endParaRPr>
          </a:p>
        </p:txBody>
      </p:sp>
      <p:sp>
        <p:nvSpPr>
          <p:cNvPr id="3" name="Shape 135"/>
          <p:cNvSpPr/>
          <p:nvPr/>
        </p:nvSpPr>
        <p:spPr>
          <a:xfrm>
            <a:off x="595744" y="68818"/>
            <a:ext cx="5043056" cy="1210588"/>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
            </a:r>
            <a:br>
              <a:rPr lang="en-US" sz="2800" b="1" dirty="0" smtClean="0"/>
            </a:br>
            <a:r>
              <a:rPr lang="en-US" sz="2800" b="1" dirty="0" smtClean="0"/>
              <a:t>GENESIS 13:9</a:t>
            </a:r>
            <a:br>
              <a:rPr lang="en-US" sz="2800" b="1" dirty="0" smtClean="0"/>
            </a:br>
            <a:r>
              <a:rPr lang="en-US" sz="1600" dirty="0" smtClean="0"/>
              <a:t>NEW LIVING TRANSLATION</a:t>
            </a:r>
            <a:endParaRPr sz="2000" dirty="0"/>
          </a:p>
        </p:txBody>
      </p:sp>
    </p:spTree>
    <p:extLst>
      <p:ext uri="{BB962C8B-B14F-4D97-AF65-F5344CB8AC3E}">
        <p14:creationId xmlns:p14="http://schemas.microsoft.com/office/powerpoint/2010/main" val="626798163"/>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66800" y="18859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E N C O U N T E R</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1066800" y="2571750"/>
            <a:ext cx="7086600" cy="400110"/>
          </a:xfrm>
          <a:prstGeom prst="rect">
            <a:avLst/>
          </a:prstGeom>
          <a:noFill/>
          <a:effectLst/>
        </p:spPr>
        <p:txBody>
          <a:bodyPr wrap="square" rtlCol="0">
            <a:spAutoFit/>
          </a:bodyPr>
          <a:lstStyle/>
          <a:p>
            <a:pPr algn="ctr"/>
            <a:r>
              <a:rPr lang="en-US" sz="2000" dirty="0" smtClean="0">
                <a:latin typeface="Century Gothic" panose="020B0502020202020204" pitchFamily="34" charset="0"/>
              </a:rPr>
              <a:t>I N   C A N A </a:t>
            </a:r>
            <a:r>
              <a:rPr lang="en-US" sz="2000" dirty="0" err="1" smtClean="0">
                <a:latin typeface="Century Gothic" panose="020B0502020202020204" pitchFamily="34" charset="0"/>
              </a:rPr>
              <a:t>A</a:t>
            </a:r>
            <a:r>
              <a:rPr lang="en-US" sz="2000" dirty="0" smtClean="0">
                <a:latin typeface="Century Gothic" panose="020B0502020202020204" pitchFamily="34" charset="0"/>
              </a:rPr>
              <a:t> N</a:t>
            </a:r>
            <a:endParaRPr lang="en-US" sz="2000" dirty="0">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551791"/>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642725"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sz="10000" dirty="0"/>
              <a:t>1</a:t>
            </a:r>
          </a:p>
        </p:txBody>
      </p:sp>
      <p:sp>
        <p:nvSpPr>
          <p:cNvPr id="2" name="TextBox 1"/>
          <p:cNvSpPr txBox="1"/>
          <p:nvPr/>
        </p:nvSpPr>
        <p:spPr>
          <a:xfrm>
            <a:off x="1261035" y="1371421"/>
            <a:ext cx="7391400" cy="2769989"/>
          </a:xfrm>
          <a:prstGeom prst="rect">
            <a:avLst/>
          </a:prstGeom>
          <a:noFill/>
        </p:spPr>
        <p:txBody>
          <a:bodyPr wrap="square" rtlCol="0">
            <a:spAutoFit/>
          </a:bodyPr>
          <a:lstStyle/>
          <a:p>
            <a:r>
              <a:rPr lang="en-US" sz="2400" dirty="0">
                <a:latin typeface="Century Gothic" panose="020B0502020202020204" pitchFamily="34" charset="0"/>
              </a:rPr>
              <a:t> The </a:t>
            </a:r>
            <a:r>
              <a:rPr lang="en-US" sz="2400" cap="small" dirty="0">
                <a:latin typeface="Century Gothic" panose="020B0502020202020204" pitchFamily="34" charset="0"/>
              </a:rPr>
              <a:t>Lord</a:t>
            </a:r>
            <a:r>
              <a:rPr lang="en-US" sz="2400" dirty="0">
                <a:latin typeface="Century Gothic" panose="020B0502020202020204" pitchFamily="34" charset="0"/>
              </a:rPr>
              <a:t> had said to Abram, “Leave your native country, your relatives, and your father’s family, and go to the land that I will show </a:t>
            </a:r>
            <a:r>
              <a:rPr lang="en-US" sz="2400" dirty="0" smtClean="0">
                <a:latin typeface="Century Gothic" panose="020B0502020202020204" pitchFamily="34" charset="0"/>
              </a:rPr>
              <a:t>you….</a:t>
            </a:r>
            <a:r>
              <a:rPr lang="en-US" sz="2400" dirty="0">
                <a:latin typeface="Century Gothic" panose="020B0502020202020204" pitchFamily="34" charset="0"/>
              </a:rPr>
              <a:t> So Abram departed as the </a:t>
            </a:r>
            <a:r>
              <a:rPr lang="en-US" sz="2400" cap="small" dirty="0">
                <a:latin typeface="Century Gothic" panose="020B0502020202020204" pitchFamily="34" charset="0"/>
              </a:rPr>
              <a:t>Lord</a:t>
            </a:r>
            <a:r>
              <a:rPr lang="en-US" sz="2400" dirty="0">
                <a:latin typeface="Century Gothic" panose="020B0502020202020204" pitchFamily="34" charset="0"/>
              </a:rPr>
              <a:t> had instructed, and Lot went with him.</a:t>
            </a:r>
            <a:endParaRPr lang="en-US" sz="2400" dirty="0" smtClean="0">
              <a:latin typeface="Century Gothic" panose="020B0502020202020204" pitchFamily="34" charset="0"/>
            </a:endParaRPr>
          </a:p>
          <a:p>
            <a:endParaRPr lang="en-US" sz="2000" b="1" dirty="0" smtClean="0">
              <a:latin typeface="Century Gothic" panose="020B0502020202020204" pitchFamily="34" charset="0"/>
            </a:endParaRPr>
          </a:p>
          <a:p>
            <a:r>
              <a:rPr lang="en-US" sz="2000" b="1" dirty="0" smtClean="0">
                <a:latin typeface="Century Gothic" panose="020B0502020202020204" pitchFamily="34" charset="0"/>
              </a:rPr>
              <a:t>GENESIS 12:1,4</a:t>
            </a:r>
            <a:br>
              <a:rPr lang="en-US" sz="2000" b="1"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
        <p:nvSpPr>
          <p:cNvPr id="9" name="Shape 142"/>
          <p:cNvSpPr/>
          <p:nvPr/>
        </p:nvSpPr>
        <p:spPr>
          <a:xfrm>
            <a:off x="585948" y="514350"/>
            <a:ext cx="7258397" cy="654025"/>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4000" dirty="0" smtClean="0">
                <a:solidFill>
                  <a:schemeClr val="accent1">
                    <a:lumMod val="50000"/>
                  </a:schemeClr>
                </a:solidFill>
              </a:rPr>
              <a:t>MAKE A TOTAL COMMITMENT</a:t>
            </a:r>
            <a:endParaRPr sz="4000" dirty="0">
              <a:solidFill>
                <a:schemeClr val="accent1">
                  <a:lumMod val="50000"/>
                </a:schemeClr>
              </a:solidFill>
            </a:endParaRPr>
          </a:p>
        </p:txBody>
      </p:sp>
    </p:spTree>
    <p:extLst>
      <p:ext uri="{BB962C8B-B14F-4D97-AF65-F5344CB8AC3E}">
        <p14:creationId xmlns:p14="http://schemas.microsoft.com/office/powerpoint/2010/main" val="304046556"/>
      </p:ext>
    </p:extLst>
  </p:cSld>
  <p:clrMapOvr>
    <a:masterClrMapping/>
  </p:clrMapOvr>
  <p:transition spd="slow">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23950"/>
            <a:ext cx="8305800" cy="2677656"/>
          </a:xfrm>
          <a:prstGeom prst="rect">
            <a:avLst/>
          </a:prstGeom>
          <a:noFill/>
          <a:ln>
            <a:noFill/>
          </a:ln>
        </p:spPr>
        <p:txBody>
          <a:bodyPr wrap="square" rtlCol="0">
            <a:spAutoFit/>
          </a:bodyPr>
          <a:lstStyle/>
          <a:p>
            <a:r>
              <a:rPr lang="en-US" sz="2400" dirty="0">
                <a:latin typeface="Century Gothic" panose="020B0502020202020204" pitchFamily="34" charset="0"/>
              </a:rPr>
              <a:t>Finally Abram said to Lot, “Let’s not allow this conflict to come between us or our herdsmen. After all, we are close relatives! </a:t>
            </a:r>
            <a:r>
              <a:rPr lang="en-US" sz="2400" b="1" baseline="30000" dirty="0">
                <a:latin typeface="Century Gothic" panose="020B0502020202020204" pitchFamily="34" charset="0"/>
              </a:rPr>
              <a:t>9 </a:t>
            </a:r>
            <a:r>
              <a:rPr lang="en-US" sz="2400" dirty="0">
                <a:latin typeface="Century Gothic" panose="020B0502020202020204" pitchFamily="34" charset="0"/>
              </a:rPr>
              <a:t>The whole countryside is open to you. Take your choice of any section of the land you want, and we will separate. If you want the land to the left, then I’ll take the land on the right. If you prefer the land on the right, then I’ll go to the left.”</a:t>
            </a: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GENESIS 13:8-9</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204429282"/>
      </p:ext>
    </p:extLst>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23950"/>
            <a:ext cx="8305800" cy="2677656"/>
          </a:xfrm>
          <a:prstGeom prst="rect">
            <a:avLst/>
          </a:prstGeom>
          <a:noFill/>
          <a:ln>
            <a:noFill/>
          </a:ln>
        </p:spPr>
        <p:txBody>
          <a:bodyPr wrap="square" rtlCol="0">
            <a:spAutoFit/>
          </a:bodyPr>
          <a:lstStyle/>
          <a:p>
            <a:r>
              <a:rPr lang="en-US" sz="2400" b="1" baseline="30000" dirty="0">
                <a:latin typeface="Century Gothic" panose="020B0502020202020204" pitchFamily="34" charset="0"/>
              </a:rPr>
              <a:t> </a:t>
            </a:r>
            <a:r>
              <a:rPr lang="en-US" sz="2400" dirty="0">
                <a:latin typeface="Century Gothic" panose="020B0502020202020204" pitchFamily="34" charset="0"/>
              </a:rPr>
              <a:t>After Lot had gone, the </a:t>
            </a:r>
            <a:r>
              <a:rPr lang="en-US" sz="2400" cap="small" dirty="0">
                <a:latin typeface="Century Gothic" panose="020B0502020202020204" pitchFamily="34" charset="0"/>
              </a:rPr>
              <a:t>Lord</a:t>
            </a:r>
            <a:r>
              <a:rPr lang="en-US" sz="2400" dirty="0">
                <a:latin typeface="Century Gothic" panose="020B0502020202020204" pitchFamily="34" charset="0"/>
              </a:rPr>
              <a:t> said to Abram, “Look as far as you can see in every direction—north and south, east and west. </a:t>
            </a:r>
            <a:r>
              <a:rPr lang="en-US" sz="2400" b="1" baseline="30000" dirty="0">
                <a:latin typeface="Century Gothic" panose="020B0502020202020204" pitchFamily="34" charset="0"/>
              </a:rPr>
              <a:t>15 </a:t>
            </a:r>
            <a:r>
              <a:rPr lang="en-US" sz="2400" dirty="0">
                <a:latin typeface="Century Gothic" panose="020B0502020202020204" pitchFamily="34" charset="0"/>
              </a:rPr>
              <a:t>I am giving all this land, as far as you can see, to you and your </a:t>
            </a:r>
            <a:r>
              <a:rPr lang="en-US" sz="2400" dirty="0" smtClean="0">
                <a:latin typeface="Century Gothic" panose="020B0502020202020204" pitchFamily="34" charset="0"/>
              </a:rPr>
              <a:t>descendants</a:t>
            </a:r>
            <a:r>
              <a:rPr lang="en-US" sz="2400" dirty="0">
                <a:latin typeface="Century Gothic" panose="020B0502020202020204" pitchFamily="34" charset="0"/>
              </a:rPr>
              <a:t> as a permanent possession.</a:t>
            </a:r>
            <a:r>
              <a:rPr lang="en-US" sz="2400" b="1" baseline="30000" dirty="0">
                <a:latin typeface="Century Gothic" panose="020B0502020202020204" pitchFamily="34" charset="0"/>
              </a:rPr>
              <a:t>16 </a:t>
            </a:r>
            <a:r>
              <a:rPr lang="en-US" sz="2400" dirty="0">
                <a:latin typeface="Century Gothic" panose="020B0502020202020204" pitchFamily="34" charset="0"/>
              </a:rPr>
              <a:t>And I will give you so many descendants that, like the dust of the earth, they cannot be counted! </a:t>
            </a: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GENESIS 13:14-16</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918892090"/>
      </p:ext>
    </p:extLst>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381000" y="666750"/>
            <a:ext cx="8375691" cy="654025"/>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4000" dirty="0" smtClean="0">
                <a:solidFill>
                  <a:schemeClr val="accent1">
                    <a:lumMod val="50000"/>
                  </a:schemeClr>
                </a:solidFill>
              </a:rPr>
              <a:t>THINK OF THE LONG-TERM IMPACT</a:t>
            </a:r>
            <a:endParaRPr sz="4000" dirty="0">
              <a:solidFill>
                <a:schemeClr val="accent1">
                  <a:lumMod val="50000"/>
                </a:schemeClr>
              </a:solidFill>
            </a:endParaRPr>
          </a:p>
        </p:txBody>
      </p:sp>
      <p:sp>
        <p:nvSpPr>
          <p:cNvPr id="144" name="Shape 144"/>
          <p:cNvSpPr/>
          <p:nvPr/>
        </p:nvSpPr>
        <p:spPr>
          <a:xfrm>
            <a:off x="381000"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smtClean="0"/>
              <a:t>2</a:t>
            </a:r>
            <a:endParaRPr sz="10000" dirty="0"/>
          </a:p>
        </p:txBody>
      </p:sp>
      <p:sp>
        <p:nvSpPr>
          <p:cNvPr id="2" name="TextBox 1"/>
          <p:cNvSpPr txBox="1"/>
          <p:nvPr/>
        </p:nvSpPr>
        <p:spPr>
          <a:xfrm>
            <a:off x="1129603" y="1504950"/>
            <a:ext cx="7714846" cy="2400657"/>
          </a:xfrm>
          <a:prstGeom prst="rect">
            <a:avLst/>
          </a:prstGeom>
          <a:noFill/>
        </p:spPr>
        <p:txBody>
          <a:bodyPr wrap="square" rtlCol="0">
            <a:spAutoFit/>
          </a:bodyPr>
          <a:lstStyle/>
          <a:p>
            <a:r>
              <a:rPr lang="en-US" sz="2400" b="1" baseline="30000" dirty="0">
                <a:latin typeface="Century Gothic" panose="020B0502020202020204" pitchFamily="34" charset="0"/>
              </a:rPr>
              <a:t> </a:t>
            </a:r>
            <a:r>
              <a:rPr lang="en-US" sz="2400" dirty="0">
                <a:latin typeface="Century Gothic" panose="020B0502020202020204" pitchFamily="34" charset="0"/>
              </a:rPr>
              <a:t>Lot took a long look at the fertile plains of the Jordan Valley in the direction of </a:t>
            </a:r>
            <a:r>
              <a:rPr lang="en-US" sz="2400" dirty="0" err="1">
                <a:latin typeface="Century Gothic" panose="020B0502020202020204" pitchFamily="34" charset="0"/>
              </a:rPr>
              <a:t>Zoar</a:t>
            </a:r>
            <a:r>
              <a:rPr lang="en-US" sz="2400" dirty="0">
                <a:latin typeface="Century Gothic" panose="020B0502020202020204" pitchFamily="34" charset="0"/>
              </a:rPr>
              <a:t>. The whole area was well watered everywhere, like the garden of </a:t>
            </a:r>
            <a:r>
              <a:rPr lang="en-US" sz="2400" dirty="0" smtClean="0">
                <a:latin typeface="Century Gothic" panose="020B0502020202020204" pitchFamily="34" charset="0"/>
              </a:rPr>
              <a:t>the </a:t>
            </a:r>
            <a:r>
              <a:rPr lang="en-US" sz="2400" cap="small" dirty="0" smtClean="0">
                <a:latin typeface="Century Gothic" panose="020B0502020202020204" pitchFamily="34" charset="0"/>
              </a:rPr>
              <a:t>Lord</a:t>
            </a:r>
            <a:r>
              <a:rPr lang="en-US" sz="2400" dirty="0">
                <a:latin typeface="Century Gothic" panose="020B0502020202020204" pitchFamily="34" charset="0"/>
              </a:rPr>
              <a:t> or the beautiful land of Egypt. </a:t>
            </a:r>
            <a:r>
              <a:rPr lang="en-US" sz="2000" b="1" dirty="0" smtClean="0">
                <a:latin typeface="Century Gothic" panose="020B0502020202020204" pitchFamily="34" charset="0"/>
              </a:rPr>
              <a:t/>
            </a:r>
            <a:br>
              <a:rPr lang="en-US" sz="2000" b="1" dirty="0" smtClean="0">
                <a:latin typeface="Century Gothic" panose="020B0502020202020204" pitchFamily="34" charset="0"/>
              </a:rPr>
            </a:br>
            <a:endParaRPr lang="en-US" sz="2000" b="1" dirty="0" smtClean="0">
              <a:latin typeface="Century Gothic" panose="020B0502020202020204" pitchFamily="34" charset="0"/>
            </a:endParaRPr>
          </a:p>
          <a:p>
            <a:r>
              <a:rPr lang="en-US" sz="2000" b="1" dirty="0" smtClean="0">
                <a:latin typeface="Century Gothic" panose="020B0502020202020204" pitchFamily="34" charset="0"/>
              </a:rPr>
              <a:t>GENESIS 13:10</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Tree>
    <p:extLst>
      <p:ext uri="{BB962C8B-B14F-4D97-AF65-F5344CB8AC3E}">
        <p14:creationId xmlns:p14="http://schemas.microsoft.com/office/powerpoint/2010/main" val="1043764797"/>
      </p:ext>
    </p:extLst>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85950"/>
            <a:ext cx="8305800" cy="954107"/>
          </a:xfrm>
          <a:prstGeom prst="rect">
            <a:avLst/>
          </a:prstGeom>
          <a:noFill/>
          <a:ln>
            <a:noFill/>
          </a:ln>
        </p:spPr>
        <p:txBody>
          <a:bodyPr wrap="square" rtlCol="0">
            <a:spAutoFit/>
          </a:bodyPr>
          <a:lstStyle/>
          <a:p>
            <a:pPr algn="ctr"/>
            <a:r>
              <a:rPr lang="en-US" sz="2800" dirty="0">
                <a:latin typeface="Century Gothic" panose="020B0502020202020204" pitchFamily="34" charset="0"/>
              </a:rPr>
              <a:t> “Temptation comes from our own desires, which entice us and drag us away</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sp>
        <p:nvSpPr>
          <p:cNvPr id="3" name="Shape 135"/>
          <p:cNvSpPr/>
          <p:nvPr/>
        </p:nvSpPr>
        <p:spPr>
          <a:xfrm>
            <a:off x="595744" y="38041"/>
            <a:ext cx="5043056" cy="1272143"/>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
            </a:r>
            <a:br>
              <a:rPr lang="en-US" sz="2800" b="1" dirty="0" smtClean="0"/>
            </a:br>
            <a:r>
              <a:rPr lang="en-US" sz="2800" b="1" dirty="0" smtClean="0"/>
              <a:t>JAMES 1:14</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730522915"/>
      </p:ext>
    </p:extLst>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c.pbs.org/wgbh/americanexperience/media/uploads/films/heroImages/donner_film_la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135" y="243385"/>
            <a:ext cx="6796865" cy="40809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43385"/>
            <a:ext cx="914400" cy="415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01000" y="209550"/>
            <a:ext cx="838200" cy="415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01291"/>
      </p:ext>
    </p:extLst>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611348" y="590550"/>
            <a:ext cx="7936468" cy="654025"/>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4000" dirty="0" smtClean="0">
                <a:solidFill>
                  <a:schemeClr val="accent1">
                    <a:lumMod val="50000"/>
                  </a:schemeClr>
                </a:solidFill>
              </a:rPr>
              <a:t>LISTEN TO YOUR WAKE-UP CALLS</a:t>
            </a:r>
            <a:endParaRPr sz="4000" dirty="0">
              <a:solidFill>
                <a:schemeClr val="accent1">
                  <a:lumMod val="50000"/>
                </a:schemeClr>
              </a:solidFill>
            </a:endParaRPr>
          </a:p>
        </p:txBody>
      </p:sp>
      <p:sp>
        <p:nvSpPr>
          <p:cNvPr id="144" name="Shape 144"/>
          <p:cNvSpPr/>
          <p:nvPr/>
        </p:nvSpPr>
        <p:spPr>
          <a:xfrm>
            <a:off x="381000"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smtClean="0"/>
              <a:t>3</a:t>
            </a:r>
            <a:endParaRPr sz="10000" dirty="0"/>
          </a:p>
        </p:txBody>
      </p:sp>
      <p:sp>
        <p:nvSpPr>
          <p:cNvPr id="2" name="TextBox 1"/>
          <p:cNvSpPr txBox="1"/>
          <p:nvPr/>
        </p:nvSpPr>
        <p:spPr>
          <a:xfrm>
            <a:off x="1286435" y="1504950"/>
            <a:ext cx="7391400" cy="2646878"/>
          </a:xfrm>
          <a:prstGeom prst="rect">
            <a:avLst/>
          </a:prstGeom>
          <a:noFill/>
        </p:spPr>
        <p:txBody>
          <a:bodyPr wrap="square" rtlCol="0">
            <a:spAutoFit/>
          </a:bodyPr>
          <a:lstStyle/>
          <a:p>
            <a:r>
              <a:rPr lang="en-US" sz="2800" dirty="0">
                <a:latin typeface="Century Gothic" panose="020B0502020202020204" pitchFamily="34" charset="0"/>
              </a:rPr>
              <a:t>“they also captured Lot-Abram’s nephew who lived in Sodom-and carried off everything he owned</a:t>
            </a:r>
            <a:r>
              <a:rPr lang="en-US" sz="2800" dirty="0" smtClean="0">
                <a:latin typeface="Century Gothic" panose="020B0502020202020204" pitchFamily="34" charset="0"/>
              </a:rPr>
              <a:t>.”</a:t>
            </a:r>
          </a:p>
          <a:p>
            <a:endParaRPr lang="en-US" sz="2400" dirty="0">
              <a:latin typeface="Century Gothic" panose="020B0502020202020204" pitchFamily="34" charset="0"/>
            </a:endParaRPr>
          </a:p>
          <a:p>
            <a:r>
              <a:rPr lang="en-US" sz="2400" dirty="0">
                <a:latin typeface="Century Gothic" panose="020B0502020202020204" pitchFamily="34" charset="0"/>
              </a:rPr>
              <a:t/>
            </a:r>
            <a:br>
              <a:rPr lang="en-US" sz="2400" dirty="0">
                <a:latin typeface="Century Gothic" panose="020B0502020202020204" pitchFamily="34" charset="0"/>
              </a:rPr>
            </a:br>
            <a:r>
              <a:rPr lang="en-US" sz="2000" b="1" dirty="0" smtClean="0">
                <a:latin typeface="Century Gothic" panose="020B0502020202020204" pitchFamily="34" charset="0"/>
              </a:rPr>
              <a:t>GENESIS 14:12</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Tree>
    <p:extLst>
      <p:ext uri="{BB962C8B-B14F-4D97-AF65-F5344CB8AC3E}">
        <p14:creationId xmlns:p14="http://schemas.microsoft.com/office/powerpoint/2010/main" val="3854041862"/>
      </p:ext>
    </p:extLst>
  </p:cSld>
  <p:clrMapOvr>
    <a:masterClrMapping/>
  </p:clrMapOvr>
  <p:transition spd="slow">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33550"/>
            <a:ext cx="8305800" cy="1815882"/>
          </a:xfrm>
          <a:prstGeom prst="rect">
            <a:avLst/>
          </a:prstGeom>
          <a:noFill/>
          <a:ln>
            <a:noFill/>
          </a:ln>
        </p:spPr>
        <p:txBody>
          <a:bodyPr wrap="square" rtlCol="0">
            <a:spAutoFit/>
          </a:bodyPr>
          <a:lstStyle/>
          <a:p>
            <a:pPr algn="ctr"/>
            <a:r>
              <a:rPr lang="en-US" sz="2800" dirty="0">
                <a:latin typeface="Century Gothic" panose="020B0502020202020204" pitchFamily="34" charset="0"/>
              </a:rPr>
              <a:t>“But God also rescued Lot out of Sodom </a:t>
            </a:r>
            <a:r>
              <a:rPr lang="en-US" sz="2800" dirty="0" smtClean="0">
                <a:latin typeface="Century Gothic" panose="020B0502020202020204" pitchFamily="34" charset="0"/>
              </a:rPr>
              <a:t>because he was a </a:t>
            </a:r>
            <a:r>
              <a:rPr lang="en-US" sz="2800" dirty="0">
                <a:latin typeface="Century Gothic" panose="020B0502020202020204" pitchFamily="34" charset="0"/>
              </a:rPr>
              <a:t>righteous man </a:t>
            </a: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smtClean="0">
                <a:latin typeface="Century Gothic" panose="020B0502020202020204" pitchFamily="34" charset="0"/>
              </a:rPr>
              <a:t>who </a:t>
            </a:r>
            <a:r>
              <a:rPr lang="en-US" sz="2800" dirty="0">
                <a:latin typeface="Century Gothic" panose="020B0502020202020204" pitchFamily="34" charset="0"/>
              </a:rPr>
              <a:t>was sick </a:t>
            </a:r>
            <a:r>
              <a:rPr lang="en-US" sz="2800" dirty="0" smtClean="0">
                <a:latin typeface="Century Gothic" panose="020B0502020202020204" pitchFamily="34" charset="0"/>
              </a:rPr>
              <a:t>of </a:t>
            </a:r>
            <a:r>
              <a:rPr lang="en-US" sz="2800" dirty="0">
                <a:latin typeface="Century Gothic" panose="020B0502020202020204" pitchFamily="34" charset="0"/>
              </a:rPr>
              <a:t>the shameful immorality of </a:t>
            </a: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smtClean="0">
                <a:latin typeface="Century Gothic" panose="020B0502020202020204" pitchFamily="34" charset="0"/>
              </a:rPr>
              <a:t>wicked </a:t>
            </a:r>
            <a:r>
              <a:rPr lang="en-US" sz="2800" dirty="0">
                <a:latin typeface="Century Gothic" panose="020B0502020202020204" pitchFamily="34" charset="0"/>
              </a:rPr>
              <a:t>people around him</a:t>
            </a:r>
            <a:r>
              <a:rPr lang="en-US" sz="2800" dirty="0" smtClean="0">
                <a:latin typeface="Century Gothic" panose="020B0502020202020204" pitchFamily="34" charset="0"/>
              </a:rPr>
              <a:t>.” </a:t>
            </a:r>
            <a:endParaRPr lang="en-US" sz="2800" dirty="0">
              <a:latin typeface="Century Gothic" panose="020B0502020202020204" pitchFamily="34" charset="0"/>
            </a:endParaRPr>
          </a:p>
        </p:txBody>
      </p:sp>
      <p:sp>
        <p:nvSpPr>
          <p:cNvPr id="3" name="Shape 135"/>
          <p:cNvSpPr/>
          <p:nvPr/>
        </p:nvSpPr>
        <p:spPr>
          <a:xfrm>
            <a:off x="595744" y="38041"/>
            <a:ext cx="5043056" cy="1272143"/>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
            </a:r>
            <a:br>
              <a:rPr lang="en-US" sz="2800" b="1" dirty="0" smtClean="0"/>
            </a:br>
            <a:r>
              <a:rPr lang="en-US" sz="2800" b="1" dirty="0" smtClean="0"/>
              <a:t>2 PETER 2:7</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348722467"/>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66800" y="18859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E N C O U N T E R</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1066800" y="2571750"/>
            <a:ext cx="7086600" cy="400110"/>
          </a:xfrm>
          <a:prstGeom prst="rect">
            <a:avLst/>
          </a:prstGeom>
          <a:noFill/>
          <a:effectLst/>
        </p:spPr>
        <p:txBody>
          <a:bodyPr wrap="square" rtlCol="0">
            <a:spAutoFit/>
          </a:bodyPr>
          <a:lstStyle/>
          <a:p>
            <a:pPr algn="ctr"/>
            <a:r>
              <a:rPr lang="en-US" sz="2000" dirty="0" smtClean="0">
                <a:latin typeface="Century Gothic" panose="020B0502020202020204" pitchFamily="34" charset="0"/>
              </a:rPr>
              <a:t>I N   C A N A </a:t>
            </a:r>
            <a:r>
              <a:rPr lang="en-US" sz="2000" dirty="0" err="1" smtClean="0">
                <a:latin typeface="Century Gothic" panose="020B0502020202020204" pitchFamily="34" charset="0"/>
              </a:rPr>
              <a:t>A</a:t>
            </a:r>
            <a:r>
              <a:rPr lang="en-US" sz="2000" dirty="0" smtClean="0">
                <a:latin typeface="Century Gothic" panose="020B0502020202020204" pitchFamily="34" charset="0"/>
              </a:rPr>
              <a:t> N</a:t>
            </a:r>
            <a:endParaRPr lang="en-US" sz="2000" dirty="0">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71787"/>
      </p:ext>
    </p:extLst>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09587"/>
            <a:ext cx="25908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8682"/>
      </p:ext>
    </p:extLst>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09587"/>
            <a:ext cx="25908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64" t="4762" r="4664" b="4484"/>
          <a:stretch/>
        </p:blipFill>
        <p:spPr bwMode="auto">
          <a:xfrm>
            <a:off x="3048001" y="471487"/>
            <a:ext cx="3047999"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762419"/>
      </p:ext>
    </p:extLst>
  </p:cSld>
  <p:clrMapOvr>
    <a:masterClrMapping/>
  </p:clrMapOvr>
  <p:transition spd="slow">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509587"/>
            <a:ext cx="25908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666" r="15809"/>
          <a:stretch/>
        </p:blipFill>
        <p:spPr bwMode="auto">
          <a:xfrm>
            <a:off x="6096000" y="458787"/>
            <a:ext cx="2597612"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64" t="4762" r="4664" b="4484"/>
          <a:stretch/>
        </p:blipFill>
        <p:spPr bwMode="auto">
          <a:xfrm>
            <a:off x="3048001" y="471487"/>
            <a:ext cx="3047999"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762419"/>
      </p:ext>
    </p:extLst>
  </p:cSld>
  <p:clrMapOvr>
    <a:masterClrMapping/>
  </p:clrMapOvr>
  <p:transition spd="slow">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61677" y="621327"/>
            <a:ext cx="8072723" cy="592470"/>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3600" dirty="0" smtClean="0">
                <a:solidFill>
                  <a:schemeClr val="accent1">
                    <a:lumMod val="50000"/>
                  </a:schemeClr>
                </a:solidFill>
              </a:rPr>
              <a:t>PREFER THE COMPANY OF BELIEVERS</a:t>
            </a:r>
            <a:endParaRPr sz="3600" dirty="0">
              <a:solidFill>
                <a:schemeClr val="accent1">
                  <a:lumMod val="50000"/>
                </a:schemeClr>
              </a:solidFill>
            </a:endParaRPr>
          </a:p>
        </p:txBody>
      </p:sp>
      <p:sp>
        <p:nvSpPr>
          <p:cNvPr id="144" name="Shape 144"/>
          <p:cNvSpPr/>
          <p:nvPr/>
        </p:nvSpPr>
        <p:spPr>
          <a:xfrm>
            <a:off x="381000"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smtClean="0"/>
              <a:t>4</a:t>
            </a:r>
            <a:endParaRPr sz="10000" dirty="0"/>
          </a:p>
        </p:txBody>
      </p:sp>
      <p:sp>
        <p:nvSpPr>
          <p:cNvPr id="2" name="TextBox 1"/>
          <p:cNvSpPr txBox="1"/>
          <p:nvPr/>
        </p:nvSpPr>
        <p:spPr>
          <a:xfrm>
            <a:off x="1286435" y="1504950"/>
            <a:ext cx="7391400" cy="2646878"/>
          </a:xfrm>
          <a:prstGeom prst="rect">
            <a:avLst/>
          </a:prstGeom>
          <a:noFill/>
        </p:spPr>
        <p:txBody>
          <a:bodyPr wrap="square" rtlCol="0">
            <a:spAutoFit/>
          </a:bodyPr>
          <a:lstStyle/>
          <a:p>
            <a:r>
              <a:rPr lang="en-US" sz="2800" dirty="0">
                <a:latin typeface="Century Gothic" panose="020B0502020202020204" pitchFamily="34" charset="0"/>
              </a:rPr>
              <a:t>“they also captured Lot-Abram’s nephew who lived in Sodom-and carried off everything he owned</a:t>
            </a:r>
            <a:r>
              <a:rPr lang="en-US" sz="2800" dirty="0" smtClean="0">
                <a:latin typeface="Century Gothic" panose="020B0502020202020204" pitchFamily="34" charset="0"/>
              </a:rPr>
              <a:t>.”</a:t>
            </a:r>
          </a:p>
          <a:p>
            <a:endParaRPr lang="en-US" sz="2400" dirty="0">
              <a:latin typeface="Century Gothic" panose="020B0502020202020204" pitchFamily="34" charset="0"/>
            </a:endParaRPr>
          </a:p>
          <a:p>
            <a:r>
              <a:rPr lang="en-US" sz="2400" dirty="0">
                <a:latin typeface="Century Gothic" panose="020B0502020202020204" pitchFamily="34" charset="0"/>
              </a:rPr>
              <a:t/>
            </a:r>
            <a:br>
              <a:rPr lang="en-US" sz="2400" dirty="0">
                <a:latin typeface="Century Gothic" panose="020B0502020202020204" pitchFamily="34" charset="0"/>
              </a:rPr>
            </a:br>
            <a:r>
              <a:rPr lang="en-US" sz="2000" b="1" dirty="0" smtClean="0">
                <a:latin typeface="Century Gothic" panose="020B0502020202020204" pitchFamily="34" charset="0"/>
              </a:rPr>
              <a:t>GENESIS 14:12</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Tree>
    <p:extLst>
      <p:ext uri="{BB962C8B-B14F-4D97-AF65-F5344CB8AC3E}">
        <p14:creationId xmlns:p14="http://schemas.microsoft.com/office/powerpoint/2010/main" val="2850234194"/>
      </p:ext>
    </p:extLst>
  </p:cSld>
  <p:clrMapOvr>
    <a:masterClrMapping/>
  </p:clrMapOvr>
  <p:transition spd="slow">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33550"/>
            <a:ext cx="8305800" cy="1815882"/>
          </a:xfrm>
          <a:prstGeom prst="rect">
            <a:avLst/>
          </a:prstGeom>
          <a:noFill/>
          <a:ln>
            <a:noFill/>
          </a:ln>
        </p:spPr>
        <p:txBody>
          <a:bodyPr wrap="square" rtlCol="0">
            <a:spAutoFit/>
          </a:bodyPr>
          <a:lstStyle/>
          <a:p>
            <a:pPr algn="ctr"/>
            <a:r>
              <a:rPr lang="en-US" sz="2800" dirty="0">
                <a:latin typeface="Century Gothic" panose="020B0502020202020204" pitchFamily="34" charset="0"/>
              </a:rPr>
              <a:t>And let us not neglect our meeting together, as some people do, but encourage one another, especially now that the day of his return is drawing near.  </a:t>
            </a:r>
          </a:p>
        </p:txBody>
      </p:sp>
      <p:sp>
        <p:nvSpPr>
          <p:cNvPr id="3" name="Shape 135"/>
          <p:cNvSpPr/>
          <p:nvPr/>
        </p:nvSpPr>
        <p:spPr>
          <a:xfrm>
            <a:off x="595744" y="38041"/>
            <a:ext cx="5043056" cy="1272143"/>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
            </a:r>
            <a:br>
              <a:rPr lang="en-US" sz="2800" b="1" dirty="0" smtClean="0"/>
            </a:br>
            <a:r>
              <a:rPr lang="en-US" sz="2800" b="1" dirty="0" smtClean="0"/>
              <a:t>HEBREWS 10:25</a:t>
            </a:r>
            <a:br>
              <a:rPr lang="en-US" sz="2800" b="1" dirty="0" smtClean="0"/>
            </a:br>
            <a:r>
              <a:rPr lang="en-US" sz="2000" dirty="0" smtClean="0"/>
              <a:t>NEW LIVING TRANSLATION</a:t>
            </a:r>
            <a:endParaRPr sz="2800" dirty="0"/>
          </a:p>
        </p:txBody>
      </p:sp>
    </p:spTree>
    <p:extLst>
      <p:ext uri="{BB962C8B-B14F-4D97-AF65-F5344CB8AC3E}">
        <p14:creationId xmlns:p14="http://schemas.microsoft.com/office/powerpoint/2010/main" val="1026449560"/>
      </p:ext>
    </p:extLst>
  </p:cSld>
  <p:clrMapOvr>
    <a:masterClrMapping/>
  </p:clrMapOvr>
  <p:transition spd="slow">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89494"/>
            <a:ext cx="8305800" cy="2677656"/>
          </a:xfrm>
          <a:prstGeom prst="rect">
            <a:avLst/>
          </a:prstGeom>
          <a:noFill/>
          <a:ln>
            <a:noFill/>
          </a:ln>
        </p:spPr>
        <p:txBody>
          <a:bodyPr wrap="square" rtlCol="0">
            <a:spAutoFit/>
          </a:bodyPr>
          <a:lstStyle/>
          <a:p>
            <a:pPr algn="ctr"/>
            <a:r>
              <a:rPr lang="en-US" sz="2800" dirty="0" smtClean="0">
                <a:latin typeface="Century Gothic" panose="020B0502020202020204" pitchFamily="34" charset="0"/>
              </a:rPr>
              <a:t>When </a:t>
            </a:r>
            <a:r>
              <a:rPr lang="en-US" sz="2800" dirty="0">
                <a:latin typeface="Century Gothic" panose="020B0502020202020204" pitchFamily="34" charset="0"/>
              </a:rPr>
              <a:t>I wrote to you before, I told you not to associate with people who indulge in sexual sin. </a:t>
            </a:r>
            <a:r>
              <a:rPr lang="en-US" sz="2800" dirty="0" smtClean="0">
                <a:latin typeface="Century Gothic" panose="020B0502020202020204" pitchFamily="34" charset="0"/>
              </a:rPr>
              <a:t> </a:t>
            </a:r>
            <a:r>
              <a:rPr lang="en-US" sz="2800" dirty="0">
                <a:latin typeface="Century Gothic" panose="020B0502020202020204" pitchFamily="34" charset="0"/>
              </a:rPr>
              <a:t>But I wasn’t talking about unbelievers who indulge in sexual sin, or are greedy, or cheat people, or worship idols. You would have to leave this world to avoid people like that. </a:t>
            </a: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1 CORINTHIANS 5:9-10</a:t>
            </a:r>
          </a:p>
          <a:p>
            <a:r>
              <a:rPr lang="en-US" sz="2000" dirty="0" smtClean="0"/>
              <a:t>NEW LIVING TRANSLATION</a:t>
            </a:r>
            <a:endParaRPr sz="2800" dirty="0"/>
          </a:p>
        </p:txBody>
      </p:sp>
    </p:spTree>
    <p:extLst>
      <p:ext uri="{BB962C8B-B14F-4D97-AF65-F5344CB8AC3E}">
        <p14:creationId xmlns:p14="http://schemas.microsoft.com/office/powerpoint/2010/main" val="847527083"/>
      </p:ext>
    </p:extLst>
  </p:cSld>
  <p:clrMapOvr>
    <a:masterClrMapping/>
  </p:clrMapOvr>
  <p:transition spd="slow">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15581"/>
            <a:ext cx="8305800" cy="2677656"/>
          </a:xfrm>
          <a:prstGeom prst="rect">
            <a:avLst/>
          </a:prstGeom>
          <a:noFill/>
          <a:ln>
            <a:noFill/>
          </a:ln>
        </p:spPr>
        <p:txBody>
          <a:bodyPr wrap="square" rtlCol="0">
            <a:spAutoFit/>
          </a:bodyPr>
          <a:lstStyle/>
          <a:p>
            <a:pPr algn="ctr"/>
            <a:r>
              <a:rPr lang="en-US" sz="2800" dirty="0">
                <a:latin typeface="Century Gothic" panose="020B0502020202020204" pitchFamily="34" charset="0"/>
              </a:rPr>
              <a:t>“You are the </a:t>
            </a:r>
            <a:r>
              <a:rPr lang="en-US" sz="2800" u="sng" dirty="0" smtClean="0">
                <a:latin typeface="Century Gothic" panose="020B0502020202020204" pitchFamily="34" charset="0"/>
              </a:rPr>
              <a:t>salt</a:t>
            </a:r>
            <a:r>
              <a:rPr lang="en-US" sz="2800" dirty="0" smtClean="0">
                <a:latin typeface="Century Gothic" panose="020B0502020202020204" pitchFamily="34" charset="0"/>
              </a:rPr>
              <a:t> of </a:t>
            </a:r>
            <a:r>
              <a:rPr lang="en-US" sz="2800" dirty="0">
                <a:latin typeface="Century Gothic" panose="020B0502020202020204" pitchFamily="34" charset="0"/>
              </a:rPr>
              <a:t>the earth. But what good is salt if it has lost its flavor? Can you make it salty again? It will be thrown out and trampled underfoot as worthless. “You are the </a:t>
            </a:r>
            <a:r>
              <a:rPr lang="en-US" sz="2800" u="sng" dirty="0">
                <a:latin typeface="Century Gothic" panose="020B0502020202020204" pitchFamily="34" charset="0"/>
              </a:rPr>
              <a:t>light</a:t>
            </a:r>
            <a:r>
              <a:rPr lang="en-US" sz="2800" dirty="0">
                <a:latin typeface="Century Gothic" panose="020B0502020202020204" pitchFamily="34" charset="0"/>
              </a:rPr>
              <a:t> of the world—like a city on a hilltop that cannot be hidden</a:t>
            </a:r>
            <a:r>
              <a:rPr lang="en-US" sz="2800" dirty="0" smtClean="0">
                <a:latin typeface="Century Gothic" panose="020B0502020202020204" pitchFamily="34" charset="0"/>
              </a:rPr>
              <a:t>.” </a:t>
            </a:r>
            <a:endParaRPr lang="en-US" sz="2800" dirty="0">
              <a:latin typeface="Century Gothic" panose="020B0502020202020204" pitchFamily="34" charset="0"/>
            </a:endParaRPr>
          </a:p>
        </p:txBody>
      </p:sp>
      <p:sp>
        <p:nvSpPr>
          <p:cNvPr id="3" name="Shape 135"/>
          <p:cNvSpPr/>
          <p:nvPr/>
        </p:nvSpPr>
        <p:spPr>
          <a:xfrm>
            <a:off x="595744" y="253484"/>
            <a:ext cx="5043056" cy="841256"/>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MATTHEW 5:13-14</a:t>
            </a:r>
          </a:p>
          <a:p>
            <a:r>
              <a:rPr lang="en-US" sz="2000" dirty="0" smtClean="0"/>
              <a:t>NEW LIVING TRANSLATION</a:t>
            </a:r>
            <a:endParaRPr sz="2800" dirty="0"/>
          </a:p>
        </p:txBody>
      </p:sp>
    </p:spTree>
    <p:extLst>
      <p:ext uri="{BB962C8B-B14F-4D97-AF65-F5344CB8AC3E}">
        <p14:creationId xmlns:p14="http://schemas.microsoft.com/office/powerpoint/2010/main" val="793644681"/>
      </p:ext>
    </p:extLst>
  </p:cSld>
  <p:clrMapOvr>
    <a:masterClrMapping/>
  </p:clrMapOvr>
  <p:transition spd="slow">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61677" y="590550"/>
            <a:ext cx="5783635" cy="654025"/>
          </a:xfrm>
          <a:prstGeom prst="rect">
            <a:avLst/>
          </a:prstGeom>
          <a:ln w="12700">
            <a:miter lim="400000"/>
          </a:ln>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8400">
                <a:solidFill>
                  <a:schemeClr val="accent1"/>
                </a:solidFill>
                <a:latin typeface="Century Gothic"/>
                <a:ea typeface="Century Gothic"/>
                <a:cs typeface="Century Gothic"/>
                <a:sym typeface="Century Gothic"/>
              </a:defRPr>
            </a:lvl1pPr>
          </a:lstStyle>
          <a:p>
            <a:r>
              <a:rPr lang="en-US" sz="4000" dirty="0" smtClean="0">
                <a:solidFill>
                  <a:schemeClr val="accent1">
                    <a:lumMod val="50000"/>
                  </a:schemeClr>
                </a:solidFill>
              </a:rPr>
              <a:t>DON’T RATIONALIZE SIN</a:t>
            </a:r>
            <a:endParaRPr sz="4000" dirty="0">
              <a:solidFill>
                <a:schemeClr val="accent1">
                  <a:lumMod val="50000"/>
                </a:schemeClr>
              </a:solidFill>
            </a:endParaRPr>
          </a:p>
        </p:txBody>
      </p:sp>
      <p:sp>
        <p:nvSpPr>
          <p:cNvPr id="144" name="Shape 144"/>
          <p:cNvSpPr/>
          <p:nvPr/>
        </p:nvSpPr>
        <p:spPr>
          <a:xfrm>
            <a:off x="381000" y="1539900"/>
            <a:ext cx="748603" cy="157735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19050" tIns="19050" rIns="19050" bIns="19050" anchor="ctr">
            <a:spAutoFit/>
          </a:bodyPr>
          <a:lstStyle>
            <a:lvl1pPr>
              <a:defRPr sz="30000">
                <a:solidFill>
                  <a:schemeClr val="accent1"/>
                </a:solidFill>
                <a:latin typeface="Century Gothic"/>
                <a:ea typeface="Century Gothic"/>
                <a:cs typeface="Century Gothic"/>
                <a:sym typeface="Century Gothic"/>
              </a:defRPr>
            </a:lvl1pPr>
          </a:lstStyle>
          <a:p>
            <a:r>
              <a:rPr lang="en-US" sz="10000" dirty="0" smtClean="0"/>
              <a:t>5</a:t>
            </a:r>
            <a:endParaRPr sz="10000" dirty="0"/>
          </a:p>
        </p:txBody>
      </p:sp>
      <p:sp>
        <p:nvSpPr>
          <p:cNvPr id="2" name="TextBox 1"/>
          <p:cNvSpPr txBox="1"/>
          <p:nvPr/>
        </p:nvSpPr>
        <p:spPr>
          <a:xfrm>
            <a:off x="1286435" y="1504950"/>
            <a:ext cx="7391400" cy="2708434"/>
          </a:xfrm>
          <a:prstGeom prst="rect">
            <a:avLst/>
          </a:prstGeom>
          <a:noFill/>
        </p:spPr>
        <p:txBody>
          <a:bodyPr wrap="square" rtlCol="0">
            <a:spAutoFit/>
          </a:bodyPr>
          <a:lstStyle/>
          <a:p>
            <a:r>
              <a:rPr lang="en-US" sz="2800" dirty="0">
                <a:latin typeface="Century Gothic" panose="020B0502020202020204" pitchFamily="34" charset="0"/>
              </a:rPr>
              <a:t>“That evening the two angels came to the entrance of the city of Sodom. </a:t>
            </a:r>
            <a:r>
              <a:rPr lang="en-US" sz="2800" dirty="0" smtClean="0">
                <a:latin typeface="Century Gothic" panose="020B0502020202020204" pitchFamily="34" charset="0"/>
              </a:rPr>
              <a:t/>
            </a:r>
            <a:br>
              <a:rPr lang="en-US" sz="2800" dirty="0" smtClean="0">
                <a:latin typeface="Century Gothic" panose="020B0502020202020204" pitchFamily="34" charset="0"/>
              </a:rPr>
            </a:br>
            <a:r>
              <a:rPr lang="en-US" sz="2800" dirty="0" smtClean="0">
                <a:latin typeface="Century Gothic" panose="020B0502020202020204" pitchFamily="34" charset="0"/>
              </a:rPr>
              <a:t>Lot </a:t>
            </a:r>
            <a:r>
              <a:rPr lang="en-US" sz="2800" dirty="0">
                <a:latin typeface="Century Gothic" panose="020B0502020202020204" pitchFamily="34" charset="0"/>
              </a:rPr>
              <a:t>was sitting there, and when he saw them, he stood up to meet them</a:t>
            </a:r>
            <a:r>
              <a:rPr lang="en-US" sz="2800" dirty="0" smtClean="0">
                <a:latin typeface="Century Gothic" panose="020B0502020202020204" pitchFamily="34" charset="0"/>
              </a:rPr>
              <a:t>.”</a:t>
            </a:r>
            <a:br>
              <a:rPr lang="en-US" sz="2800" dirty="0" smtClean="0">
                <a:latin typeface="Century Gothic" panose="020B0502020202020204" pitchFamily="34" charset="0"/>
              </a:rPr>
            </a:br>
            <a:r>
              <a:rPr lang="en-US" sz="2400" dirty="0">
                <a:latin typeface="Century Gothic" panose="020B0502020202020204" pitchFamily="34" charset="0"/>
              </a:rPr>
              <a:t/>
            </a:r>
            <a:br>
              <a:rPr lang="en-US" sz="2400" dirty="0">
                <a:latin typeface="Century Gothic" panose="020B0502020202020204" pitchFamily="34" charset="0"/>
              </a:rPr>
            </a:br>
            <a:r>
              <a:rPr lang="en-US" sz="2000" b="1" dirty="0" smtClean="0">
                <a:latin typeface="Century Gothic" panose="020B0502020202020204" pitchFamily="34" charset="0"/>
              </a:rPr>
              <a:t>GENESIS 19:1</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1400" dirty="0" smtClean="0">
                <a:latin typeface="Century Gothic" panose="020B0502020202020204" pitchFamily="34" charset="0"/>
              </a:rPr>
              <a:t>new living translation</a:t>
            </a:r>
            <a:endParaRPr lang="en-US" sz="1400" dirty="0">
              <a:latin typeface="Century Gothic" panose="020B0502020202020204" pitchFamily="34" charset="0"/>
            </a:endParaRPr>
          </a:p>
        </p:txBody>
      </p:sp>
    </p:spTree>
    <p:extLst>
      <p:ext uri="{BB962C8B-B14F-4D97-AF65-F5344CB8AC3E}">
        <p14:creationId xmlns:p14="http://schemas.microsoft.com/office/powerpoint/2010/main" val="2332615916"/>
      </p:ext>
    </p:extLst>
  </p:cSld>
  <p:clrMapOvr>
    <a:masterClrMapping/>
  </p:clrMapOvr>
  <p:transition spd="slow">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33550"/>
            <a:ext cx="8305800" cy="1384995"/>
          </a:xfrm>
          <a:prstGeom prst="rect">
            <a:avLst/>
          </a:prstGeom>
          <a:noFill/>
          <a:ln>
            <a:noFill/>
          </a:ln>
        </p:spPr>
        <p:txBody>
          <a:bodyPr wrap="square" rtlCol="0">
            <a:spAutoFit/>
          </a:bodyPr>
          <a:lstStyle/>
          <a:p>
            <a:pPr algn="ctr"/>
            <a:r>
              <a:rPr lang="en-US" sz="2800" dirty="0">
                <a:latin typeface="Century Gothic" panose="020B0502020202020204" pitchFamily="34" charset="0"/>
              </a:rPr>
              <a:t>How long will you waver between two opinions?  If the Lord is God, follow Him!  But if Baal is God, then follow Him!  </a:t>
            </a:r>
          </a:p>
        </p:txBody>
      </p:sp>
      <p:sp>
        <p:nvSpPr>
          <p:cNvPr id="3" name="Shape 135"/>
          <p:cNvSpPr/>
          <p:nvPr/>
        </p:nvSpPr>
        <p:spPr>
          <a:xfrm>
            <a:off x="595744" y="38041"/>
            <a:ext cx="5043056" cy="1272143"/>
          </a:xfrm>
          <a:prstGeom prst="rect">
            <a:avLst/>
          </a:prstGeom>
          <a:ln w="12700">
            <a:miter lim="400000"/>
          </a:ln>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8400">
                <a:solidFill>
                  <a:schemeClr val="accent1"/>
                </a:solidFill>
                <a:latin typeface="Century Gothic"/>
                <a:ea typeface="Century Gothic"/>
                <a:cs typeface="Century Gothic"/>
                <a:sym typeface="Century Gothic"/>
              </a:defRPr>
            </a:lvl1pPr>
          </a:lstStyle>
          <a:p>
            <a:r>
              <a:rPr lang="en-US" sz="2800" b="1" dirty="0" smtClean="0"/>
              <a:t/>
            </a:r>
            <a:br>
              <a:rPr lang="en-US" sz="2800" b="1" dirty="0" smtClean="0"/>
            </a:br>
            <a:r>
              <a:rPr lang="en-US" sz="2800" b="1" dirty="0" smtClean="0"/>
              <a:t>1 KINGS 18:21</a:t>
            </a:r>
            <a:br>
              <a:rPr lang="en-US" sz="2800" b="1" dirty="0" smtClean="0"/>
            </a:br>
            <a:r>
              <a:rPr lang="en-US" sz="2000" dirty="0" smtClean="0"/>
              <a:t>LIVING BIBLE</a:t>
            </a:r>
            <a:endParaRPr sz="2800" dirty="0"/>
          </a:p>
        </p:txBody>
      </p:sp>
    </p:spTree>
    <p:extLst>
      <p:ext uri="{BB962C8B-B14F-4D97-AF65-F5344CB8AC3E}">
        <p14:creationId xmlns:p14="http://schemas.microsoft.com/office/powerpoint/2010/main" val="865760516"/>
      </p:ext>
    </p:extLst>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253" y="971550"/>
            <a:ext cx="7543799" cy="2554545"/>
          </a:xfrm>
          <a:prstGeom prst="rect">
            <a:avLst/>
          </a:prstGeom>
          <a:noFill/>
        </p:spPr>
        <p:txBody>
          <a:bodyPr wrap="square" rtlCol="0">
            <a:spAutoFit/>
          </a:bodyPr>
          <a:lstStyle/>
          <a:p>
            <a:pPr algn="ctr"/>
            <a:r>
              <a:rPr lang="en-US" sz="3200" dirty="0">
                <a:latin typeface="Century Gothic" panose="020B0502020202020204" pitchFamily="34" charset="0"/>
              </a:rPr>
              <a:t>Living in two worlds will only leave you miserable and compromised. </a:t>
            </a:r>
            <a:r>
              <a:rPr lang="en-US" sz="3200" dirty="0" smtClean="0">
                <a:latin typeface="Century Gothic" panose="020B0502020202020204" pitchFamily="34" charset="0"/>
              </a:rPr>
              <a:t>Choose </a:t>
            </a:r>
            <a:r>
              <a:rPr lang="en-US" sz="3200" dirty="0">
                <a:latin typeface="Century Gothic" panose="020B0502020202020204" pitchFamily="34" charset="0"/>
              </a:rPr>
              <a:t>to live a life of integrity, living righteously. Whatever it costs you on earth, God will make up in heaven.</a:t>
            </a:r>
            <a:endParaRPr lang="en-US" sz="4800" b="1" dirty="0" smtClean="0">
              <a:latin typeface="Century Gothic" panose="020B0502020202020204" pitchFamily="34" charset="0"/>
            </a:endParaRPr>
          </a:p>
        </p:txBody>
      </p:sp>
    </p:spTree>
    <p:extLst>
      <p:ext uri="{BB962C8B-B14F-4D97-AF65-F5344CB8AC3E}">
        <p14:creationId xmlns:p14="http://schemas.microsoft.com/office/powerpoint/2010/main" val="1254579633"/>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7" name="Rectangle 6"/>
          <p:cNvSpPr/>
          <p:nvPr/>
        </p:nvSpPr>
        <p:spPr>
          <a:xfrm>
            <a:off x="2514600" y="2114550"/>
            <a:ext cx="4572000" cy="646331"/>
          </a:xfrm>
          <a:prstGeom prst="rect">
            <a:avLst/>
          </a:prstGeom>
        </p:spPr>
        <p:txBody>
          <a:bodyPr>
            <a:spAutoFit/>
          </a:bodyPr>
          <a:lstStyle/>
          <a:p>
            <a:r>
              <a:rPr lang="en-US" dirty="0"/>
              <a:t>https://www.youtube.com/watch?v=gWsCDKfWEaU</a:t>
            </a:r>
          </a:p>
        </p:txBody>
      </p:sp>
    </p:spTree>
    <p:extLst>
      <p:ext uri="{BB962C8B-B14F-4D97-AF65-F5344CB8AC3E}">
        <p14:creationId xmlns:p14="http://schemas.microsoft.com/office/powerpoint/2010/main" val="3175793990"/>
      </p:ext>
    </p:extLst>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54799"/>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Videos\Jim\My Documents\PowerPoint\2016\Encounters With God\Encounters Examples.0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086"/>
            <a:ext cx="9143999" cy="5143500"/>
          </a:xfrm>
          <a:prstGeom prst="rect">
            <a:avLst/>
          </a:prstGeom>
        </p:spPr>
      </p:pic>
      <p:sp>
        <p:nvSpPr>
          <p:cNvPr id="3" name="TextBox 2"/>
          <p:cNvSpPr txBox="1"/>
          <p:nvPr/>
        </p:nvSpPr>
        <p:spPr>
          <a:xfrm>
            <a:off x="1066800" y="19621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ABRAM</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cxnSp>
        <p:nvCxnSpPr>
          <p:cNvPr id="6" name="Straight Connector 5"/>
          <p:cNvCxnSpPr/>
          <p:nvPr/>
        </p:nvCxnSpPr>
        <p:spPr>
          <a:xfrm>
            <a:off x="2667000" y="257175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2495550"/>
            <a:ext cx="70866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LOT</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211364844"/>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cient-origins.net/sites/default/files/sumeria-22.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23" b="21764"/>
          <a:stretch/>
        </p:blipFill>
        <p:spPr bwMode="auto">
          <a:xfrm>
            <a:off x="387849" y="742950"/>
            <a:ext cx="8470839"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019800" y="287655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2901375"/>
            <a:ext cx="685800" cy="584775"/>
          </a:xfrm>
          <a:prstGeom prst="rect">
            <a:avLst/>
          </a:prstGeom>
          <a:noFill/>
        </p:spPr>
        <p:txBody>
          <a:bodyPr wrap="square" rtlCol="0">
            <a:spAutoFit/>
          </a:bodyPr>
          <a:lstStyle/>
          <a:p>
            <a:r>
              <a:rPr lang="en-US" sz="3200" dirty="0" smtClean="0">
                <a:solidFill>
                  <a:schemeClr val="bg1"/>
                </a:solidFill>
              </a:rPr>
              <a:t>UR</a:t>
            </a:r>
            <a:endParaRPr lang="en-US" sz="3200" dirty="0">
              <a:solidFill>
                <a:schemeClr val="bg1"/>
              </a:solidFill>
            </a:endParaRPr>
          </a:p>
        </p:txBody>
      </p:sp>
    </p:spTree>
    <p:extLst>
      <p:ext uri="{BB962C8B-B14F-4D97-AF65-F5344CB8AC3E}">
        <p14:creationId xmlns:p14="http://schemas.microsoft.com/office/powerpoint/2010/main" val="728390531"/>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cient-origins.net/sites/default/files/sumeria-22.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23" b="21764"/>
          <a:stretch/>
        </p:blipFill>
        <p:spPr bwMode="auto">
          <a:xfrm>
            <a:off x="387849" y="742950"/>
            <a:ext cx="8470839"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019800" y="287655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2901375"/>
            <a:ext cx="685800" cy="584775"/>
          </a:xfrm>
          <a:prstGeom prst="rect">
            <a:avLst/>
          </a:prstGeom>
          <a:noFill/>
        </p:spPr>
        <p:txBody>
          <a:bodyPr wrap="square" rtlCol="0">
            <a:spAutoFit/>
          </a:bodyPr>
          <a:lstStyle/>
          <a:p>
            <a:r>
              <a:rPr lang="en-US" sz="3200" dirty="0" smtClean="0">
                <a:solidFill>
                  <a:schemeClr val="bg1"/>
                </a:solidFill>
              </a:rPr>
              <a:t>UR</a:t>
            </a:r>
            <a:endParaRPr lang="en-US" sz="3200" dirty="0">
              <a:solidFill>
                <a:schemeClr val="bg1"/>
              </a:solidFill>
            </a:endParaRPr>
          </a:p>
        </p:txBody>
      </p:sp>
      <p:sp>
        <p:nvSpPr>
          <p:cNvPr id="14" name="Oval 13"/>
          <p:cNvSpPr/>
          <p:nvPr/>
        </p:nvSpPr>
        <p:spPr>
          <a:xfrm>
            <a:off x="1898650" y="2038350"/>
            <a:ext cx="15621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60550" y="2088862"/>
            <a:ext cx="1905000" cy="584775"/>
          </a:xfrm>
          <a:prstGeom prst="rect">
            <a:avLst/>
          </a:prstGeom>
          <a:noFill/>
        </p:spPr>
        <p:txBody>
          <a:bodyPr wrap="square" rtlCol="0">
            <a:spAutoFit/>
          </a:bodyPr>
          <a:lstStyle/>
          <a:p>
            <a:r>
              <a:rPr lang="en-US" sz="3200" dirty="0" smtClean="0">
                <a:solidFill>
                  <a:schemeClr val="bg1"/>
                </a:solidFill>
              </a:rPr>
              <a:t>CANAAN</a:t>
            </a:r>
            <a:endParaRPr lang="en-US" sz="3200" dirty="0">
              <a:solidFill>
                <a:schemeClr val="bg1"/>
              </a:solidFill>
            </a:endParaRPr>
          </a:p>
        </p:txBody>
      </p:sp>
    </p:spTree>
    <p:extLst>
      <p:ext uri="{BB962C8B-B14F-4D97-AF65-F5344CB8AC3E}">
        <p14:creationId xmlns:p14="http://schemas.microsoft.com/office/powerpoint/2010/main" val="2457504540"/>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cient-origins.net/sites/default/files/sumeria-22.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23" b="21764"/>
          <a:stretch/>
        </p:blipFill>
        <p:spPr bwMode="auto">
          <a:xfrm>
            <a:off x="387849" y="742950"/>
            <a:ext cx="8470839"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85800" y="3206175"/>
            <a:ext cx="1524000"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287655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2901375"/>
            <a:ext cx="685800" cy="584775"/>
          </a:xfrm>
          <a:prstGeom prst="rect">
            <a:avLst/>
          </a:prstGeom>
          <a:noFill/>
        </p:spPr>
        <p:txBody>
          <a:bodyPr wrap="square" rtlCol="0">
            <a:spAutoFit/>
          </a:bodyPr>
          <a:lstStyle/>
          <a:p>
            <a:r>
              <a:rPr lang="en-US" sz="3200" dirty="0" smtClean="0">
                <a:solidFill>
                  <a:schemeClr val="bg1"/>
                </a:solidFill>
              </a:rPr>
              <a:t>UR</a:t>
            </a:r>
            <a:endParaRPr lang="en-US" sz="3200" dirty="0">
              <a:solidFill>
                <a:schemeClr val="bg1"/>
              </a:solidFill>
            </a:endParaRPr>
          </a:p>
        </p:txBody>
      </p:sp>
      <p:sp>
        <p:nvSpPr>
          <p:cNvPr id="11" name="TextBox 10"/>
          <p:cNvSpPr txBox="1"/>
          <p:nvPr/>
        </p:nvSpPr>
        <p:spPr>
          <a:xfrm>
            <a:off x="838200" y="3206175"/>
            <a:ext cx="1905000" cy="584775"/>
          </a:xfrm>
          <a:prstGeom prst="rect">
            <a:avLst/>
          </a:prstGeom>
          <a:noFill/>
        </p:spPr>
        <p:txBody>
          <a:bodyPr wrap="square" rtlCol="0">
            <a:spAutoFit/>
          </a:bodyPr>
          <a:lstStyle/>
          <a:p>
            <a:r>
              <a:rPr lang="en-US" sz="3200" dirty="0" smtClean="0">
                <a:solidFill>
                  <a:schemeClr val="bg1"/>
                </a:solidFill>
              </a:rPr>
              <a:t>EGYPT</a:t>
            </a:r>
            <a:endParaRPr lang="en-US" sz="3200" dirty="0">
              <a:solidFill>
                <a:schemeClr val="bg1"/>
              </a:solidFill>
            </a:endParaRPr>
          </a:p>
        </p:txBody>
      </p:sp>
      <p:sp>
        <p:nvSpPr>
          <p:cNvPr id="14" name="Oval 13"/>
          <p:cNvSpPr/>
          <p:nvPr/>
        </p:nvSpPr>
        <p:spPr>
          <a:xfrm>
            <a:off x="1898650" y="2038350"/>
            <a:ext cx="15621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60550" y="2088862"/>
            <a:ext cx="1905000" cy="584775"/>
          </a:xfrm>
          <a:prstGeom prst="rect">
            <a:avLst/>
          </a:prstGeom>
          <a:noFill/>
        </p:spPr>
        <p:txBody>
          <a:bodyPr wrap="square" rtlCol="0">
            <a:spAutoFit/>
          </a:bodyPr>
          <a:lstStyle/>
          <a:p>
            <a:r>
              <a:rPr lang="en-US" sz="3200" dirty="0" smtClean="0">
                <a:solidFill>
                  <a:schemeClr val="bg1"/>
                </a:solidFill>
              </a:rPr>
              <a:t>CANAAN</a:t>
            </a:r>
            <a:endParaRPr lang="en-US" sz="3200" dirty="0">
              <a:solidFill>
                <a:schemeClr val="bg1"/>
              </a:solidFill>
            </a:endParaRPr>
          </a:p>
        </p:txBody>
      </p:sp>
    </p:spTree>
    <p:extLst>
      <p:ext uri="{BB962C8B-B14F-4D97-AF65-F5344CB8AC3E}">
        <p14:creationId xmlns:p14="http://schemas.microsoft.com/office/powerpoint/2010/main" val="1765729024"/>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cient-origins.net/sites/default/files/sumeria-22.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23" b="21764"/>
          <a:stretch/>
        </p:blipFill>
        <p:spPr bwMode="auto">
          <a:xfrm>
            <a:off x="387849" y="742950"/>
            <a:ext cx="8470839"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85800" y="3206175"/>
            <a:ext cx="1524000"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287655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2901375"/>
            <a:ext cx="685800" cy="584775"/>
          </a:xfrm>
          <a:prstGeom prst="rect">
            <a:avLst/>
          </a:prstGeom>
          <a:noFill/>
        </p:spPr>
        <p:txBody>
          <a:bodyPr wrap="square" rtlCol="0">
            <a:spAutoFit/>
          </a:bodyPr>
          <a:lstStyle/>
          <a:p>
            <a:r>
              <a:rPr lang="en-US" sz="3200" dirty="0" smtClean="0">
                <a:solidFill>
                  <a:schemeClr val="bg1"/>
                </a:solidFill>
              </a:rPr>
              <a:t>UR</a:t>
            </a:r>
            <a:endParaRPr lang="en-US" sz="3200" dirty="0">
              <a:solidFill>
                <a:schemeClr val="bg1"/>
              </a:solidFill>
            </a:endParaRPr>
          </a:p>
        </p:txBody>
      </p:sp>
      <p:sp>
        <p:nvSpPr>
          <p:cNvPr id="11" name="TextBox 10"/>
          <p:cNvSpPr txBox="1"/>
          <p:nvPr/>
        </p:nvSpPr>
        <p:spPr>
          <a:xfrm>
            <a:off x="838200" y="3206175"/>
            <a:ext cx="1905000" cy="584775"/>
          </a:xfrm>
          <a:prstGeom prst="rect">
            <a:avLst/>
          </a:prstGeom>
          <a:noFill/>
        </p:spPr>
        <p:txBody>
          <a:bodyPr wrap="square" rtlCol="0">
            <a:spAutoFit/>
          </a:bodyPr>
          <a:lstStyle/>
          <a:p>
            <a:r>
              <a:rPr lang="en-US" sz="3200" dirty="0" smtClean="0">
                <a:solidFill>
                  <a:schemeClr val="bg1"/>
                </a:solidFill>
              </a:rPr>
              <a:t>EGYPT</a:t>
            </a:r>
            <a:endParaRPr lang="en-US" sz="3200" dirty="0">
              <a:solidFill>
                <a:schemeClr val="bg1"/>
              </a:solidFill>
            </a:endParaRPr>
          </a:p>
        </p:txBody>
      </p:sp>
      <p:sp>
        <p:nvSpPr>
          <p:cNvPr id="14" name="Oval 13"/>
          <p:cNvSpPr/>
          <p:nvPr/>
        </p:nvSpPr>
        <p:spPr>
          <a:xfrm>
            <a:off x="2705100" y="2800350"/>
            <a:ext cx="15621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2825175"/>
            <a:ext cx="1905000" cy="584775"/>
          </a:xfrm>
          <a:prstGeom prst="rect">
            <a:avLst/>
          </a:prstGeom>
          <a:noFill/>
        </p:spPr>
        <p:txBody>
          <a:bodyPr wrap="square" rtlCol="0">
            <a:spAutoFit/>
          </a:bodyPr>
          <a:lstStyle/>
          <a:p>
            <a:r>
              <a:rPr lang="en-US" sz="3200" dirty="0" smtClean="0">
                <a:solidFill>
                  <a:schemeClr val="bg1"/>
                </a:solidFill>
              </a:rPr>
              <a:t>SODOM</a:t>
            </a:r>
            <a:endParaRPr lang="en-US" sz="3200" dirty="0">
              <a:solidFill>
                <a:schemeClr val="bg1"/>
              </a:solidFill>
            </a:endParaRPr>
          </a:p>
        </p:txBody>
      </p:sp>
      <p:sp>
        <p:nvSpPr>
          <p:cNvPr id="12" name="Oval 11"/>
          <p:cNvSpPr/>
          <p:nvPr/>
        </p:nvSpPr>
        <p:spPr>
          <a:xfrm>
            <a:off x="1898650" y="2038350"/>
            <a:ext cx="15621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60550" y="2088862"/>
            <a:ext cx="1905000" cy="584775"/>
          </a:xfrm>
          <a:prstGeom prst="rect">
            <a:avLst/>
          </a:prstGeom>
          <a:noFill/>
        </p:spPr>
        <p:txBody>
          <a:bodyPr wrap="square" rtlCol="0">
            <a:spAutoFit/>
          </a:bodyPr>
          <a:lstStyle/>
          <a:p>
            <a:r>
              <a:rPr lang="en-US" sz="3200" dirty="0" smtClean="0">
                <a:solidFill>
                  <a:schemeClr val="bg1"/>
                </a:solidFill>
              </a:rPr>
              <a:t>CANAAN</a:t>
            </a:r>
            <a:endParaRPr lang="en-US" sz="3200" dirty="0">
              <a:solidFill>
                <a:schemeClr val="bg1"/>
              </a:solidFill>
            </a:endParaRPr>
          </a:p>
        </p:txBody>
      </p:sp>
    </p:spTree>
    <p:extLst>
      <p:ext uri="{BB962C8B-B14F-4D97-AF65-F5344CB8AC3E}">
        <p14:creationId xmlns:p14="http://schemas.microsoft.com/office/powerpoint/2010/main" val="2457504540"/>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1.trekearth.com/photos/4742/img_5218.jpg"/>
          <p:cNvPicPr>
            <a:picLocks noChangeAspect="1" noChangeArrowheads="1"/>
          </p:cNvPicPr>
          <p:nvPr/>
        </p:nvPicPr>
        <p:blipFill rotWithShape="1">
          <a:blip r:embed="rId2">
            <a:extLst>
              <a:ext uri="{28A0092B-C50C-407E-A947-70E740481C1C}">
                <a14:useLocalDpi xmlns:a14="http://schemas.microsoft.com/office/drawing/2010/main" val="0"/>
              </a:ext>
            </a:extLst>
          </a:blip>
          <a:srcRect l="6000" t="9489" r="5833" b="10795"/>
          <a:stretch/>
        </p:blipFill>
        <p:spPr bwMode="auto">
          <a:xfrm>
            <a:off x="304800" y="209550"/>
            <a:ext cx="8534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96135"/>
      </p:ext>
    </p:extLst>
  </p:cSld>
  <p:clrMapOvr>
    <a:masterClrMapping/>
  </p:clrMapOvr>
  <p:transition spd="slow">
    <p:randomBa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429</Words>
  <Application>Microsoft Macintosh PowerPoint</Application>
  <PresentationFormat>On-screen Show (16:9)</PresentationFormat>
  <Paragraphs>73</Paragraphs>
  <Slides>30</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Century Gothic</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43</cp:revision>
  <dcterms:created xsi:type="dcterms:W3CDTF">2015-12-16T01:48:19Z</dcterms:created>
  <dcterms:modified xsi:type="dcterms:W3CDTF">2016-01-21T22:11:59Z</dcterms:modified>
</cp:coreProperties>
</file>